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</p:sldMasterIdLst>
  <p:sldIdLst>
    <p:sldId id="261" r:id="rId5"/>
    <p:sldId id="256" r:id="rId6"/>
    <p:sldId id="262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5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 Webb" userId="fc7f3078-fed2-4c8d-9eee-e97adb4ab6e5" providerId="ADAL" clId="{88065FFE-4D4B-41A8-A69C-1CFC24A7552C}"/>
    <pc:docChg chg="undo custSel modSld sldOrd">
      <pc:chgData name="Isabel Webb" userId="fc7f3078-fed2-4c8d-9eee-e97adb4ab6e5" providerId="ADAL" clId="{88065FFE-4D4B-41A8-A69C-1CFC24A7552C}" dt="2026-08-27T13:11:05.911" v="1533" actId="20577"/>
      <pc:docMkLst>
        <pc:docMk/>
      </pc:docMkLst>
      <pc:sldChg chg="addSp delSp modSp mod ord">
        <pc:chgData name="Isabel Webb" userId="fc7f3078-fed2-4c8d-9eee-e97adb4ab6e5" providerId="ADAL" clId="{88065FFE-4D4B-41A8-A69C-1CFC24A7552C}" dt="2026-08-27T13:11:05.911" v="1533" actId="20577"/>
        <pc:sldMkLst>
          <pc:docMk/>
          <pc:sldMk cId="1544355252" sldId="261"/>
        </pc:sldMkLst>
        <pc:graphicFrameChg chg="mod modGraphic">
          <ac:chgData name="Isabel Webb" userId="fc7f3078-fed2-4c8d-9eee-e97adb4ab6e5" providerId="ADAL" clId="{88065FFE-4D4B-41A8-A69C-1CFC24A7552C}" dt="2026-08-27T13:11:05.911" v="1533" actId="20577"/>
          <ac:graphicFrameMkLst>
            <pc:docMk/>
            <pc:sldMk cId="1544355252" sldId="261"/>
            <ac:graphicFrameMk id="20" creationId="{CEAC5A7F-6C73-A00E-6DF8-731960E26B3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43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255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3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936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61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99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49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289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44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6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850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CE2C1-628E-405B-A617-53B903F5750C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400A3-BAEB-4B1B-9EF7-D4946B880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85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0E2ED-2E20-D726-21D6-9E8913E69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98D84-82E2-5590-2F2F-5FF861034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6" y="-28635"/>
            <a:ext cx="5602301" cy="1046515"/>
          </a:xfrm>
        </p:spPr>
        <p:txBody>
          <a:bodyPr>
            <a:normAutofit fontScale="90000"/>
          </a:bodyPr>
          <a:lstStyle/>
          <a:p>
            <a:r>
              <a:rPr lang="en-GB" sz="3200" u="sng" dirty="0">
                <a:latin typeface="Letter-join Plus 40" panose="02000505000000020003" pitchFamily="50" charset="0"/>
              </a:rPr>
              <a:t>Art Knowledge Organiser</a:t>
            </a:r>
            <a:br>
              <a:rPr lang="en-GB" sz="3200">
                <a:latin typeface="Letter-join Plus 40" panose="02000505000000020003" pitchFamily="50" charset="0"/>
              </a:rPr>
            </a:br>
            <a:r>
              <a:rPr lang="en-GB" sz="3200">
                <a:solidFill>
                  <a:schemeClr val="accent1">
                    <a:lumMod val="75000"/>
                  </a:schemeClr>
                </a:solidFill>
                <a:latin typeface="Letter-join Plus 40" panose="02000505000000020003" pitchFamily="50" charset="0"/>
              </a:rPr>
              <a:t>How is </a:t>
            </a:r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Letter-join Plus 40" panose="02000505000000020003" pitchFamily="50" charset="0"/>
              </a:rPr>
              <a:t>there freedom in the arts? </a:t>
            </a:r>
            <a:endParaRPr lang="en-GB" sz="4000" dirty="0">
              <a:solidFill>
                <a:schemeClr val="accent1">
                  <a:lumMod val="75000"/>
                </a:schemeClr>
              </a:solidFill>
              <a:latin typeface="Letter-join Plus 40" panose="02000505000000020003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6648F3-8223-5F9F-A32C-0A440F9A61C6}"/>
              </a:ext>
            </a:extLst>
          </p:cNvPr>
          <p:cNvSpPr txBox="1"/>
          <p:nvPr/>
        </p:nvSpPr>
        <p:spPr>
          <a:xfrm>
            <a:off x="2863970" y="6244119"/>
            <a:ext cx="1515620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Romanticism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(1780-1900)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84A43A-A8A8-5F95-DABD-BFE3167ED323}"/>
              </a:ext>
            </a:extLst>
          </p:cNvPr>
          <p:cNvSpPr txBox="1"/>
          <p:nvPr/>
        </p:nvSpPr>
        <p:spPr>
          <a:xfrm>
            <a:off x="4387238" y="6241443"/>
            <a:ext cx="1277786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Modern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(1900-1945)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FE2AD6-C497-2499-7F3D-81DB765B534A}"/>
              </a:ext>
            </a:extLst>
          </p:cNvPr>
          <p:cNvSpPr txBox="1"/>
          <p:nvPr/>
        </p:nvSpPr>
        <p:spPr>
          <a:xfrm>
            <a:off x="1442947" y="6255795"/>
            <a:ext cx="1651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Letter-join Plus 40" panose="02000505000000020003" pitchFamily="50" charset="0"/>
              </a:rPr>
              <a:t>Timeline of </a:t>
            </a:r>
          </a:p>
          <a:p>
            <a:r>
              <a:rPr lang="en-GB" u="sng" dirty="0">
                <a:latin typeface="Letter-join Plus 40" panose="02000505000000020003" pitchFamily="50" charset="0"/>
              </a:rPr>
              <a:t>artistic periods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70DA59B-4835-0A90-33DF-8A722B97F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6921" y="1222229"/>
            <a:ext cx="785421" cy="1361802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CEAC5A7F-6C73-A00E-6DF8-731960E26B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360999"/>
              </p:ext>
            </p:extLst>
          </p:nvPr>
        </p:nvGraphicFramePr>
        <p:xfrm>
          <a:off x="5620633" y="8491"/>
          <a:ext cx="6556688" cy="6817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5665">
                  <a:extLst>
                    <a:ext uri="{9D8B030D-6E8A-4147-A177-3AD203B41FA5}">
                      <a16:colId xmlns:a16="http://schemas.microsoft.com/office/drawing/2014/main" val="2809904856"/>
                    </a:ext>
                  </a:extLst>
                </a:gridCol>
                <a:gridCol w="5231023">
                  <a:extLst>
                    <a:ext uri="{9D8B030D-6E8A-4147-A177-3AD203B41FA5}">
                      <a16:colId xmlns:a16="http://schemas.microsoft.com/office/drawing/2014/main" val="2007451602"/>
                    </a:ext>
                  </a:extLst>
                </a:gridCol>
              </a:tblGrid>
              <a:tr h="32921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Sticky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29752"/>
                  </a:ext>
                </a:extLst>
              </a:tr>
              <a:tr h="51458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Achievement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thing that has been done successfully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with effort, skill or courage.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525753"/>
                  </a:ext>
                </a:extLst>
              </a:tr>
              <a:tr h="41407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Blending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Smoothly mixing  two colours or shades together.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872488"/>
                  </a:ext>
                </a:extLst>
              </a:tr>
              <a:tr h="30864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Group of people who live in the same area, share similar interests, or work together towards a common goal.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7772949"/>
                  </a:ext>
                </a:extLst>
              </a:tr>
              <a:tr h="32023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Diversity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Differences in people or items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5922932"/>
                  </a:ext>
                </a:extLst>
              </a:tr>
              <a:tr h="32023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Free Stroke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Make a line or mark without worrying about it being perfect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177201"/>
                  </a:ext>
                </a:extLst>
              </a:tr>
              <a:tr h="30345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Influence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Having an effect on something or someone.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4750939"/>
                  </a:ext>
                </a:extLst>
              </a:tr>
              <a:tr h="30345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Impressionism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Impressionist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artists were not trying to paint real life, but an impression of their subject.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926464"/>
                  </a:ext>
                </a:extLst>
              </a:tr>
              <a:tr h="41407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Sketch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 rough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 or unfinished drawing or painting.</a:t>
                      </a:r>
                      <a:endParaRPr lang="en-GB" sz="1400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1099602"/>
                  </a:ext>
                </a:extLst>
              </a:tr>
              <a:tr h="38988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Still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 painting or drawing of an arrangement of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 objects.</a:t>
                      </a:r>
                      <a:endParaRPr lang="en-GB" sz="1400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4517978"/>
                  </a:ext>
                </a:extLst>
              </a:tr>
              <a:tr h="55651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Perspective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The appearance of objects with regards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 to </a:t>
                      </a:r>
                      <a:r>
                        <a:rPr lang="en-GB" sz="1400" baseline="0">
                          <a:latin typeface="Letter-join No-Lead 40" panose="02000503000000020003" pitchFamily="50" charset="0"/>
                        </a:rPr>
                        <a:t>their position 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and distance.</a:t>
                      </a:r>
                      <a:endParaRPr lang="en-GB" sz="1400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9977188"/>
                  </a:ext>
                </a:extLst>
              </a:tr>
              <a:tr h="51786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Primary</a:t>
                      </a:r>
                      <a:r>
                        <a:rPr lang="en-GB" sz="1400" b="1" baseline="0" dirty="0">
                          <a:latin typeface="Letter-join No-Lead 40" panose="02000503000000020003" pitchFamily="50" charset="0"/>
                        </a:rPr>
                        <a:t> colour</a:t>
                      </a:r>
                      <a:endParaRPr lang="en-GB" sz="1400" b="1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Any group of colours which other colours can be obtained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 from by mixing.</a:t>
                      </a:r>
                      <a:endParaRPr lang="en-GB" sz="1400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599042"/>
                  </a:ext>
                </a:extLst>
              </a:tr>
              <a:tr h="51458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Secondary colour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 colour resultin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g from mixing two primary colours.</a:t>
                      </a:r>
                      <a:endParaRPr lang="en-GB" sz="1400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254690"/>
                  </a:ext>
                </a:extLst>
              </a:tr>
              <a:tr h="3549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Sketch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 quick, simple drawing that shows the main ideas of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687073"/>
                  </a:ext>
                </a:extLst>
              </a:tr>
              <a:tr h="51458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No-Lead 40" panose="02000503000000020003" pitchFamily="50" charset="0"/>
                        </a:rPr>
                        <a:t>Tertiary colour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 colour resulting from the mixture of two secondary colours.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219809"/>
                  </a:ext>
                </a:extLst>
              </a:tr>
              <a:tr h="30269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Tones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40" panose="02000503000000020003" pitchFamily="50" charset="0"/>
                        </a:rPr>
                        <a:t>A shade</a:t>
                      </a:r>
                      <a:r>
                        <a:rPr lang="en-GB" sz="1400" baseline="0" dirty="0">
                          <a:latin typeface="Letter-join No-Lead 40" panose="02000503000000020003" pitchFamily="50" charset="0"/>
                        </a:rPr>
                        <a:t> or variety of a colour.</a:t>
                      </a:r>
                      <a:endParaRPr lang="en-GB" sz="1400" dirty="0">
                        <a:latin typeface="Letter-join No-Lead 40" panose="02000503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595834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28EEB9A5-CE85-2ECA-E047-D3E41DA12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0156" y="4751923"/>
            <a:ext cx="741336" cy="14251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1502D2-F221-F67F-FF46-A99B6FEE447B}"/>
              </a:ext>
            </a:extLst>
          </p:cNvPr>
          <p:cNvSpPr txBox="1"/>
          <p:nvPr/>
        </p:nvSpPr>
        <p:spPr>
          <a:xfrm>
            <a:off x="-85276" y="6289966"/>
            <a:ext cx="16513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latin typeface="Letter-join No-Lead 40"/>
              </a:rPr>
              <a:t>Art – Year A</a:t>
            </a:r>
            <a:r>
              <a:rPr lang="en-GB" sz="1800" b="1" u="sng" dirty="0">
                <a:latin typeface="Letter-join No-Lead 40"/>
              </a:rPr>
              <a:t> </a:t>
            </a:r>
          </a:p>
          <a:p>
            <a:r>
              <a:rPr lang="en-GB" sz="1800" b="1" u="sng" dirty="0">
                <a:latin typeface="Letter-join No-Lead 40"/>
              </a:rPr>
              <a:t>Year 3 and 4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0BA85E-2F9D-52C8-3B17-C31FEF829D0C}"/>
              </a:ext>
            </a:extLst>
          </p:cNvPr>
          <p:cNvSpPr txBox="1"/>
          <p:nvPr/>
        </p:nvSpPr>
        <p:spPr>
          <a:xfrm>
            <a:off x="1093384" y="1293034"/>
            <a:ext cx="3802614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Plus 40" panose="02000505000000020003" pitchFamily="50" charset="0"/>
              </a:rPr>
              <a:t>Edgar Degas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Date born and died: 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Place of birth: America.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Significant works: The Dancer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Influence: Influenced by what he saw in dance.</a:t>
            </a:r>
          </a:p>
        </p:txBody>
      </p:sp>
      <p:pic>
        <p:nvPicPr>
          <p:cNvPr id="1026" name="Picture 2" descr="Edgar Degas - Wikipedia">
            <a:extLst>
              <a:ext uri="{FF2B5EF4-FFF2-40B4-BE49-F238E27FC236}">
                <a16:creationId xmlns:a16="http://schemas.microsoft.com/office/drawing/2014/main" id="{5BB0FFA9-56D8-9BD4-9AEA-3EA395331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8" y="1285165"/>
            <a:ext cx="1004359" cy="120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A4AF8A8-7A8C-031A-76AE-21A6CD571B41}"/>
              </a:ext>
            </a:extLst>
          </p:cNvPr>
          <p:cNvSpPr txBox="1"/>
          <p:nvPr/>
        </p:nvSpPr>
        <p:spPr>
          <a:xfrm>
            <a:off x="1096352" y="2472221"/>
            <a:ext cx="3794821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Plus 40" panose="02000505000000020003" pitchFamily="50" charset="0"/>
              </a:rPr>
              <a:t>Joseph Turner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Date born and died: 1775-1851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Place of birth: England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Significant works: The Snowstorm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Influence: Influenced by emotions in landscapes</a:t>
            </a:r>
          </a:p>
        </p:txBody>
      </p:sp>
      <p:pic>
        <p:nvPicPr>
          <p:cNvPr id="1028" name="Picture 4" descr="Joseph Mallord William Turner 1775–1851 ...">
            <a:extLst>
              <a:ext uri="{FF2B5EF4-FFF2-40B4-BE49-F238E27FC236}">
                <a16:creationId xmlns:a16="http://schemas.microsoft.com/office/drawing/2014/main" id="{C38B43C8-F48D-02CA-BBD7-820B1BDB3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1" y="2436531"/>
            <a:ext cx="1004512" cy="126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2A5DF0B-9FE6-A4B0-912B-EA2AF3CC8C72}"/>
              </a:ext>
            </a:extLst>
          </p:cNvPr>
          <p:cNvSpPr txBox="1"/>
          <p:nvPr/>
        </p:nvSpPr>
        <p:spPr>
          <a:xfrm>
            <a:off x="1088532" y="3859067"/>
            <a:ext cx="3829567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Plus 40" panose="02000505000000020003" pitchFamily="50" charset="0"/>
              </a:rPr>
              <a:t>Cezanne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Date born and died: 1775-1851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Place of birth: England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Significant works: The Snowstorm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Influenced by cubism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B1DD549-1CD3-C226-BA4D-7DC31CFCBF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41" y="3706982"/>
            <a:ext cx="1012928" cy="1306326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A9073A8-44F9-CEDF-E05C-7EBE030DEC18}"/>
              </a:ext>
            </a:extLst>
          </p:cNvPr>
          <p:cNvSpPr txBox="1"/>
          <p:nvPr/>
        </p:nvSpPr>
        <p:spPr>
          <a:xfrm>
            <a:off x="1048488" y="5015159"/>
            <a:ext cx="3925604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Plus 40" panose="02000505000000020003" pitchFamily="50" charset="0"/>
              </a:rPr>
              <a:t>Pablo Picasso 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Date born and died: 1881-1973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Place of birth: Spain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Significant works: The Weeping Woman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Influenced by cubism. 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BE609FB-BF59-DCAE-01A9-B718100FDD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1006" y="3866673"/>
            <a:ext cx="741336" cy="88646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3A99AE5-434E-82C8-D9EC-931639177B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09049" y="2585621"/>
            <a:ext cx="763293" cy="1281051"/>
          </a:xfrm>
          <a:prstGeom prst="rect">
            <a:avLst/>
          </a:prstGeom>
        </p:spPr>
      </p:pic>
      <p:pic>
        <p:nvPicPr>
          <p:cNvPr id="1030" name="Picture 6" descr="Pablo Picasso - Wikipedia">
            <a:extLst>
              <a:ext uri="{FF2B5EF4-FFF2-40B4-BE49-F238E27FC236}">
                <a16:creationId xmlns:a16="http://schemas.microsoft.com/office/drawing/2014/main" id="{A86CE4E8-C81E-6112-773F-C303ADF9F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1" y="4981790"/>
            <a:ext cx="1004511" cy="122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 Box 16">
            <a:extLst>
              <a:ext uri="{FF2B5EF4-FFF2-40B4-BE49-F238E27FC236}">
                <a16:creationId xmlns:a16="http://schemas.microsoft.com/office/drawing/2014/main" id="{1A0B5209-C567-0B77-932D-43A9C363D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82" y="1011023"/>
            <a:ext cx="5541776" cy="2801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Values: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Respect and Trust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355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41977" y="-55050"/>
            <a:ext cx="5997434" cy="1441497"/>
          </a:xfrm>
        </p:spPr>
        <p:txBody>
          <a:bodyPr>
            <a:normAutofit fontScale="90000"/>
          </a:bodyPr>
          <a:lstStyle/>
          <a:p>
            <a:r>
              <a:rPr lang="en-GB" sz="3200" u="sng" dirty="0">
                <a:latin typeface="Letter-join Plus 40" panose="02000505000000020003" pitchFamily="50" charset="0"/>
              </a:rPr>
              <a:t>Art Knowledge Organiser</a:t>
            </a:r>
            <a:br>
              <a:rPr lang="en-GB" sz="3200" dirty="0">
                <a:latin typeface="Letter-join Plus 40" panose="02000505000000020003" pitchFamily="50" charset="0"/>
              </a:rPr>
            </a:br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Letter-join Plus 40" panose="02000505000000020003" pitchFamily="50" charset="0"/>
              </a:rPr>
              <a:t>What is the purpose of the arts? </a:t>
            </a:r>
            <a:br>
              <a:rPr lang="en-GB" sz="4000" dirty="0">
                <a:latin typeface="Letter-join Plus 40" panose="02000505000000020003" pitchFamily="50" charset="0"/>
              </a:rPr>
            </a:br>
            <a:endParaRPr lang="en-GB" sz="4000" dirty="0">
              <a:latin typeface="Letter-join Plus 40" panose="02000505000000020003" pitchFamily="50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551361"/>
              </p:ext>
            </p:extLst>
          </p:nvPr>
        </p:nvGraphicFramePr>
        <p:xfrm>
          <a:off x="6188649" y="6399"/>
          <a:ext cx="5997434" cy="59334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776">
                  <a:extLst>
                    <a:ext uri="{9D8B030D-6E8A-4147-A177-3AD203B41FA5}">
                      <a16:colId xmlns:a16="http://schemas.microsoft.com/office/drawing/2014/main" val="2722981579"/>
                    </a:ext>
                  </a:extLst>
                </a:gridCol>
                <a:gridCol w="4594658">
                  <a:extLst>
                    <a:ext uri="{9D8B030D-6E8A-4147-A177-3AD203B41FA5}">
                      <a16:colId xmlns:a16="http://schemas.microsoft.com/office/drawing/2014/main" val="4141267618"/>
                    </a:ext>
                  </a:extLst>
                </a:gridCol>
              </a:tblGrid>
              <a:tr h="36806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Letter-join Plus 40" panose="02000505000000020003" pitchFamily="50" charset="0"/>
                        </a:rPr>
                        <a:t>Sticky</a:t>
                      </a:r>
                      <a:r>
                        <a:rPr lang="en-GB" sz="1800" baseline="0" dirty="0">
                          <a:latin typeface="Letter-join Plus 40" panose="02000505000000020003" pitchFamily="50" charset="0"/>
                        </a:rPr>
                        <a:t> Vocabulary</a:t>
                      </a:r>
                      <a:endParaRPr lang="en-GB" sz="18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3584170"/>
                  </a:ext>
                </a:extLst>
              </a:tr>
              <a:tr h="72302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Abstract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Modern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art which does not represent images of our everyday world. Uses colour, line and shape to represent things.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135608"/>
                  </a:ext>
                </a:extLst>
              </a:tr>
              <a:tr h="57041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Achievement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thing that has been done successfully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with effort, skill or courage.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680818"/>
                  </a:ext>
                </a:extLst>
              </a:tr>
              <a:tr h="43522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Group of people who live in the same area, share similar interests, or work together towards a common goal.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099747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Consumerism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Thinking that having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many things is important.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321360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Diversity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Differences in people or items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256553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Influence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Having an effect on something or someone.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248756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Impressionism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Impressionist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artists were not trying to paint real life, but an impression of their subject.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7868011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Intaglio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Ink is applied beneath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the surface like engraving or etching.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32748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Pattern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design in which lines, shapes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or colours are repeated. The part that is repeated is a motif.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510929"/>
                  </a:ext>
                </a:extLst>
              </a:tr>
              <a:tr h="512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Printing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process of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making images that can be transferred onto other surfaces.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747802"/>
                  </a:ext>
                </a:extLst>
              </a:tr>
              <a:tr h="30822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Tone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The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lightness or darkness of a colour.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35100"/>
                  </a:ext>
                </a:extLst>
              </a:tr>
              <a:tr h="30126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Texture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The surface of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17497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48037" y="1140917"/>
            <a:ext cx="3605690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Plus 40" panose="02000505000000020003" pitchFamily="50" charset="0"/>
              </a:rPr>
              <a:t>Andy Warhol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Date born and died: 1928 - 1987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Place of birth: America.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Artistic style: pop art and modern art.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Significant works: Marilyn Monroe, Campbell’s soup.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Influence: Influenced others by making them aware of consumerism.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2455" y="2966438"/>
            <a:ext cx="3605689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Plus 40" panose="02000505000000020003" pitchFamily="50" charset="0"/>
              </a:rPr>
              <a:t>Georgia O’Keefe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Date born and died: 1887 – 1986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Place of birth: America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Artistic style: moved away from impressionism and into abstract art.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Significant works: Oriental Poppies</a:t>
            </a:r>
          </a:p>
          <a:p>
            <a:r>
              <a:rPr lang="en-GB" sz="1400" dirty="0">
                <a:latin typeface="Letter-join Plus 40" panose="02000505000000020003" pitchFamily="50" charset="0"/>
              </a:rPr>
              <a:t>Influence: Painted nature to show how it made her feel not what it looked like.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514" y="1130263"/>
            <a:ext cx="1106962" cy="110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riental Poppies (1928) - Georgia O'Keeff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688" y="2985667"/>
            <a:ext cx="1170613" cy="86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>
            <a:cxnSpLocks/>
          </p:cNvCxnSpPr>
          <p:nvPr/>
        </p:nvCxnSpPr>
        <p:spPr>
          <a:xfrm flipV="1">
            <a:off x="34250" y="5951886"/>
            <a:ext cx="8558437" cy="5633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9844" y="5587020"/>
            <a:ext cx="1316386" cy="3385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Medieval Art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12760" y="6054916"/>
            <a:ext cx="165137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Renaissance (1300-1602)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79560" y="5320700"/>
            <a:ext cx="1515620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Romanticism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(1780-1900)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55457" y="6064959"/>
            <a:ext cx="1277786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Modern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(1900-1945)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29941" y="6027505"/>
            <a:ext cx="1578664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Contemporary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(1942-present)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9312" y="5036471"/>
            <a:ext cx="315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Letter-join Plus 40" panose="02000505000000020003" pitchFamily="50" charset="0"/>
              </a:rPr>
              <a:t>Timeline of artistic periods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3611C-AB77-63EE-41DE-13E9282DC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2412" y="5575653"/>
            <a:ext cx="2373567" cy="13601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0B99BC-6D79-34D0-A8F7-C05835B560D1}"/>
              </a:ext>
            </a:extLst>
          </p:cNvPr>
          <p:cNvSpPr txBox="1"/>
          <p:nvPr/>
        </p:nvSpPr>
        <p:spPr>
          <a:xfrm>
            <a:off x="3676220" y="6054916"/>
            <a:ext cx="168253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Classical period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(1750-1820)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A327D9-9B9E-96BD-499A-736F4060BB1B}"/>
              </a:ext>
            </a:extLst>
          </p:cNvPr>
          <p:cNvSpPr txBox="1"/>
          <p:nvPr/>
        </p:nvSpPr>
        <p:spPr>
          <a:xfrm>
            <a:off x="2510024" y="5367589"/>
            <a:ext cx="165137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Baroque period  (1602-1750)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1D839F-9CA4-FD85-65D9-58B6E5C43FA4}"/>
              </a:ext>
            </a:extLst>
          </p:cNvPr>
          <p:cNvSpPr txBox="1"/>
          <p:nvPr/>
        </p:nvSpPr>
        <p:spPr>
          <a:xfrm>
            <a:off x="34250" y="6289456"/>
            <a:ext cx="16513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latin typeface="Letter-join No-Lead 40"/>
              </a:rPr>
              <a:t>Art –</a:t>
            </a:r>
            <a:r>
              <a:rPr lang="en-GB" sz="1800" b="1" u="sng" dirty="0">
                <a:latin typeface="Letter-join No-Lead 40"/>
              </a:rPr>
              <a:t>  Year B</a:t>
            </a:r>
          </a:p>
          <a:p>
            <a:r>
              <a:rPr lang="en-GB" sz="1800" b="1" u="sng" dirty="0">
                <a:latin typeface="Letter-join No-Lead 40"/>
              </a:rPr>
              <a:t>Year 3 and 4</a:t>
            </a:r>
            <a:endParaRPr lang="en-GB" dirty="0"/>
          </a:p>
        </p:txBody>
      </p:sp>
      <p:pic>
        <p:nvPicPr>
          <p:cNvPr id="2050" name="Picture 2" descr="Andy Warhol | Ben Brown Fine Arts">
            <a:extLst>
              <a:ext uri="{FF2B5EF4-FFF2-40B4-BE49-F238E27FC236}">
                <a16:creationId xmlns:a16="http://schemas.microsoft.com/office/drawing/2014/main" id="{569F7A78-6E40-01A8-31CF-4B1C59279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9" y="1140916"/>
            <a:ext cx="1300481" cy="181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Georgia O'Keeffe Museum">
            <a:extLst>
              <a:ext uri="{FF2B5EF4-FFF2-40B4-BE49-F238E27FC236}">
                <a16:creationId xmlns:a16="http://schemas.microsoft.com/office/drawing/2014/main" id="{445089C4-A1B7-A927-4B35-617AC74A0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3" y="2956798"/>
            <a:ext cx="1283031" cy="181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eorgia O'Keeffe | Tate Modern">
            <a:extLst>
              <a:ext uri="{FF2B5EF4-FFF2-40B4-BE49-F238E27FC236}">
                <a16:creationId xmlns:a16="http://schemas.microsoft.com/office/drawing/2014/main" id="{58B1662E-6432-78D6-0F7C-FA8015441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144" y="3832985"/>
            <a:ext cx="789628" cy="96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ndy Warhol | Campbell's Soup II | Andy ...">
            <a:extLst>
              <a:ext uri="{FF2B5EF4-FFF2-40B4-BE49-F238E27FC236}">
                <a16:creationId xmlns:a16="http://schemas.microsoft.com/office/drawing/2014/main" id="{EC508C3A-3522-1CDD-A8C4-73652D4E1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316" y="2332183"/>
            <a:ext cx="1119437" cy="62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16">
            <a:extLst>
              <a:ext uri="{FF2B5EF4-FFF2-40B4-BE49-F238E27FC236}">
                <a16:creationId xmlns:a16="http://schemas.microsoft.com/office/drawing/2014/main" id="{5B042B87-1C57-49BE-0925-8544456F84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92" y="788492"/>
            <a:ext cx="6031683" cy="3524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Values: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Respect and Trust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93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61E6D-C563-7FB9-56B3-DBA773E6D7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6">
            <a:extLst>
              <a:ext uri="{FF2B5EF4-FFF2-40B4-BE49-F238E27FC236}">
                <a16:creationId xmlns:a16="http://schemas.microsoft.com/office/drawing/2014/main" id="{786B4891-8F29-BD29-B181-A388BE9B4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73" y="1324129"/>
            <a:ext cx="5601372" cy="3524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Values: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Perseverance and Aspiration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AE65AA5E-82DC-4041-AA27-391846410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5437" y="2862857"/>
            <a:ext cx="3541923" cy="114784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1400" b="1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 Kahlo (</a:t>
            </a:r>
            <a:r>
              <a:rPr kumimoji="0" lang="en-US" altLang="en-US" sz="1400" b="1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1907 -1954)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is born in Mexico.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 artist style is influenced by surrealism and symbolism.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400" dirty="0">
                <a:latin typeface="Calibri" panose="020F0502020204030204" pitchFamily="34" charset="0"/>
                <a:cs typeface="Times New Roman" panose="02020603050405020304" pitchFamily="18" charset="0"/>
              </a:rPr>
              <a:t>Painted Self Portrait with thorns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659D9467-9F24-8141-79C5-968C2B2C1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086" y="1672045"/>
            <a:ext cx="3541923" cy="11776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1400" b="1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Coco Chanel</a:t>
            </a:r>
            <a:r>
              <a:rPr kumimoji="0" lang="en-US" altLang="en-US" sz="1400" b="1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altLang="en-US" sz="1400" b="1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1883- 1971)</a:t>
            </a:r>
            <a:endParaRPr kumimoji="0" lang="en-US" altLang="en-US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designer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influenced women’s fashion.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made the little black dress famous.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8">
            <a:extLst>
              <a:ext uri="{FF2B5EF4-FFF2-40B4-BE49-F238E27FC236}">
                <a16:creationId xmlns:a16="http://schemas.microsoft.com/office/drawing/2014/main" id="{E8513F59-7E7C-5CEA-9005-23DF154218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1613" y="29622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5" name="Rectangle 20">
            <a:extLst>
              <a:ext uri="{FF2B5EF4-FFF2-40B4-BE49-F238E27FC236}">
                <a16:creationId xmlns:a16="http://schemas.microsoft.com/office/drawing/2014/main" id="{CCF16BB4-DE59-5656-BF32-9CF954C85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16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Rectangle 23">
            <a:extLst>
              <a:ext uri="{FF2B5EF4-FFF2-40B4-BE49-F238E27FC236}">
                <a16:creationId xmlns:a16="http://schemas.microsoft.com/office/drawing/2014/main" id="{CF98A312-704F-FE9F-F9C3-DF3EB0B62B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E7762DB2-AA39-866F-92D6-BAA738180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" name="Rectangle 29">
            <a:extLst>
              <a:ext uri="{FF2B5EF4-FFF2-40B4-BE49-F238E27FC236}">
                <a16:creationId xmlns:a16="http://schemas.microsoft.com/office/drawing/2014/main" id="{CAF0A6C6-E606-EAAB-94F1-358EA76045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9" name="Rectangle 30">
            <a:extLst>
              <a:ext uri="{FF2B5EF4-FFF2-40B4-BE49-F238E27FC236}">
                <a16:creationId xmlns:a16="http://schemas.microsoft.com/office/drawing/2014/main" id="{A6645E39-3D68-5279-BAC4-E0F832537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4D48B307-BD2F-C311-57F2-AE395D2C6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Rectangle 32">
            <a:extLst>
              <a:ext uri="{FF2B5EF4-FFF2-40B4-BE49-F238E27FC236}">
                <a16:creationId xmlns:a16="http://schemas.microsoft.com/office/drawing/2014/main" id="{41C6C9FF-A037-3068-67D3-C263F2810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4159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Rectangle 33">
            <a:extLst>
              <a:ext uri="{FF2B5EF4-FFF2-40B4-BE49-F238E27FC236}">
                <a16:creationId xmlns:a16="http://schemas.microsoft.com/office/drawing/2014/main" id="{DF8D5856-EA06-B55C-0E7F-6B1DB5B1C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4159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" name="Rectangle 34">
            <a:extLst>
              <a:ext uri="{FF2B5EF4-FFF2-40B4-BE49-F238E27FC236}">
                <a16:creationId xmlns:a16="http://schemas.microsoft.com/office/drawing/2014/main" id="{8112BE6C-484F-041E-09EE-A6EDA0751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4159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D5365A-800D-C03C-8EEA-500D0F8ED2B6}"/>
              </a:ext>
            </a:extLst>
          </p:cNvPr>
          <p:cNvSpPr txBox="1">
            <a:spLocks/>
          </p:cNvSpPr>
          <p:nvPr/>
        </p:nvSpPr>
        <p:spPr>
          <a:xfrm>
            <a:off x="0" y="73867"/>
            <a:ext cx="6254539" cy="1179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u="sng" dirty="0">
                <a:latin typeface="Letter-join Plus 40" panose="02000505000000020003" pitchFamily="50" charset="0"/>
              </a:rPr>
              <a:t>Art Knowledge Organiser.</a:t>
            </a:r>
            <a:br>
              <a:rPr lang="en-GB" sz="3200" dirty="0">
                <a:latin typeface="Letter-join Plus 40" panose="02000505000000020003" pitchFamily="50" charset="0"/>
              </a:rPr>
            </a:br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Letter-join Plus 40" panose="02000505000000020003" pitchFamily="50" charset="0"/>
              </a:rPr>
              <a:t>What do the arts tell us about our diverse world?</a:t>
            </a:r>
            <a:endParaRPr lang="en-GB" sz="4000" dirty="0">
              <a:solidFill>
                <a:schemeClr val="accent1">
                  <a:lumMod val="75000"/>
                </a:schemeClr>
              </a:solidFill>
              <a:latin typeface="Letter-join Plus 40" panose="02000505000000020003" pitchFamily="50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2CA4831-A691-F527-771B-8D2835698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591145"/>
              </p:ext>
            </p:extLst>
          </p:nvPr>
        </p:nvGraphicFramePr>
        <p:xfrm>
          <a:off x="6188649" y="6399"/>
          <a:ext cx="5997434" cy="55129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776">
                  <a:extLst>
                    <a:ext uri="{9D8B030D-6E8A-4147-A177-3AD203B41FA5}">
                      <a16:colId xmlns:a16="http://schemas.microsoft.com/office/drawing/2014/main" val="2722981579"/>
                    </a:ext>
                  </a:extLst>
                </a:gridCol>
                <a:gridCol w="4594658">
                  <a:extLst>
                    <a:ext uri="{9D8B030D-6E8A-4147-A177-3AD203B41FA5}">
                      <a16:colId xmlns:a16="http://schemas.microsoft.com/office/drawing/2014/main" val="4141267618"/>
                    </a:ext>
                  </a:extLst>
                </a:gridCol>
              </a:tblGrid>
              <a:tr h="36806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Letter-join Plus 40" panose="02000505000000020003" pitchFamily="50" charset="0"/>
                        </a:rPr>
                        <a:t>Sticky</a:t>
                      </a:r>
                      <a:r>
                        <a:rPr lang="en-GB" sz="1800" baseline="0" dirty="0">
                          <a:latin typeface="Letter-join Plus 40" panose="02000505000000020003" pitchFamily="50" charset="0"/>
                        </a:rPr>
                        <a:t> Vocabulary</a:t>
                      </a:r>
                      <a:endParaRPr lang="en-GB" sz="18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3584170"/>
                  </a:ext>
                </a:extLst>
              </a:tr>
              <a:tr h="46373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Achievement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thing that has been done successfully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with effort, skill or courage.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680818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Architect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Someone that designs buildings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583345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Group of people who live in the same area, share similar interests, or work together towards a common goal.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099747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Critique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An opinion of someone else's work.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321360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Diversity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Differences in people or items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256553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Equality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Everyone having equal chance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031767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Influence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Having an effect on something or someone.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248756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Individuality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What makes someone different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14271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Native 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Looking at traditional styles </a:t>
                      </a:r>
                      <a:r>
                        <a:rPr lang="en-GB" sz="1400">
                          <a:latin typeface="Letter-join Plus 40" panose="02000505000000020003" pitchFamily="50" charset="0"/>
                        </a:rPr>
                        <a:t>of artwork. 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2234103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Portrait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painting of the head, face and shoulders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1260065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Prejudice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view that is not based on reason or experience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510929"/>
                  </a:ext>
                </a:extLst>
              </a:tr>
              <a:tr h="31930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Freedom to do something.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747802"/>
                  </a:ext>
                </a:extLst>
              </a:tr>
              <a:tr h="30822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Surrealism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Artistic style which allows you to draw imagined things.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35100"/>
                  </a:ext>
                </a:extLst>
              </a:tr>
              <a:tr h="30126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Symbolism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Artistic style where drawn items symbolise feelings.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174979"/>
                  </a:ext>
                </a:extLst>
              </a:tr>
            </a:tbl>
          </a:graphicData>
        </a:graphic>
      </p:graphicFrame>
      <p:sp>
        <p:nvSpPr>
          <p:cNvPr id="26" name="Text Box 11">
            <a:extLst>
              <a:ext uri="{FF2B5EF4-FFF2-40B4-BE49-F238E27FC236}">
                <a16:creationId xmlns:a16="http://schemas.microsoft.com/office/drawing/2014/main" id="{2DBE2B01-3AEA-074E-E060-7E65CA32D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5436" y="4023145"/>
            <a:ext cx="3541923" cy="112023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b="1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Leonardo Di Vinci (1452-1519)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Born in Italy.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Painted the Mona Lisa.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Calibri" panose="020F0502020204030204" pitchFamily="34" charset="0"/>
                <a:cs typeface="Times New Roman" panose="02020603050405020304" pitchFamily="18" charset="0"/>
              </a:rPr>
              <a:t>Drew ideas from his imaginary for machinery in the future.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A67BBA4-8945-DF42-7C3C-6ABF8BBB026D}"/>
              </a:ext>
            </a:extLst>
          </p:cNvPr>
          <p:cNvCxnSpPr>
            <a:cxnSpLocks/>
          </p:cNvCxnSpPr>
          <p:nvPr/>
        </p:nvCxnSpPr>
        <p:spPr>
          <a:xfrm>
            <a:off x="2038350" y="6153190"/>
            <a:ext cx="9981746" cy="10812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2DC88275-F956-50B7-54A1-851BCAA90AE9}"/>
              </a:ext>
            </a:extLst>
          </p:cNvPr>
          <p:cNvSpPr txBox="1"/>
          <p:nvPr/>
        </p:nvSpPr>
        <p:spPr>
          <a:xfrm>
            <a:off x="10441432" y="6209627"/>
            <a:ext cx="1578664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Contemporary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(1942-present)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D5E57DD-D41D-F664-4C93-3CA9D201FC8A}"/>
              </a:ext>
            </a:extLst>
          </p:cNvPr>
          <p:cNvSpPr txBox="1"/>
          <p:nvPr/>
        </p:nvSpPr>
        <p:spPr>
          <a:xfrm>
            <a:off x="8925715" y="6209627"/>
            <a:ext cx="1277786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Modern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(1900-1945)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E28CCF0-9146-FAC1-46AA-F003BB913450}"/>
              </a:ext>
            </a:extLst>
          </p:cNvPr>
          <p:cNvSpPr txBox="1"/>
          <p:nvPr/>
        </p:nvSpPr>
        <p:spPr>
          <a:xfrm>
            <a:off x="7167053" y="6257616"/>
            <a:ext cx="1515620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Romanticism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(1780-1900)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0A0C770-4850-B6E4-7A2B-7FE3F93D843D}"/>
              </a:ext>
            </a:extLst>
          </p:cNvPr>
          <p:cNvSpPr txBox="1"/>
          <p:nvPr/>
        </p:nvSpPr>
        <p:spPr>
          <a:xfrm>
            <a:off x="5045969" y="6261055"/>
            <a:ext cx="168253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Classical period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(1750-1820)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0EF77AF-AE80-040B-B027-910C0F28F058}"/>
              </a:ext>
            </a:extLst>
          </p:cNvPr>
          <p:cNvSpPr txBox="1"/>
          <p:nvPr/>
        </p:nvSpPr>
        <p:spPr>
          <a:xfrm>
            <a:off x="3219697" y="6209627"/>
            <a:ext cx="165137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Baroque period  (1602-1750)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FA96B28-D68C-D10C-F9FD-AB470E1E2A31}"/>
              </a:ext>
            </a:extLst>
          </p:cNvPr>
          <p:cNvSpPr txBox="1"/>
          <p:nvPr/>
        </p:nvSpPr>
        <p:spPr>
          <a:xfrm>
            <a:off x="1517665" y="6209070"/>
            <a:ext cx="165137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Renaissance (1300-1602)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03C8CA-0E67-6C18-3BB5-B9C4F7935A63}"/>
              </a:ext>
            </a:extLst>
          </p:cNvPr>
          <p:cNvSpPr txBox="1"/>
          <p:nvPr/>
        </p:nvSpPr>
        <p:spPr>
          <a:xfrm>
            <a:off x="-15446" y="6028721"/>
            <a:ext cx="1540550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b="1" u="sng" dirty="0">
                <a:latin typeface="Letter-join No-Lead 40"/>
              </a:rPr>
              <a:t>Art –</a:t>
            </a:r>
            <a:r>
              <a:rPr lang="en-GB" sz="1800" b="1" u="sng" dirty="0">
                <a:latin typeface="Letter-join No-Lead 40"/>
              </a:rPr>
              <a:t> </a:t>
            </a:r>
          </a:p>
          <a:p>
            <a:pPr algn="ctr"/>
            <a:r>
              <a:rPr lang="en-GB" b="1" u="sng" dirty="0">
                <a:latin typeface="Letter-join No-Lead 40"/>
              </a:rPr>
              <a:t>Year A</a:t>
            </a:r>
            <a:endParaRPr lang="en-GB" sz="1800" b="1" u="sng" dirty="0">
              <a:latin typeface="Letter-join No-Lead 40"/>
            </a:endParaRPr>
          </a:p>
          <a:p>
            <a:r>
              <a:rPr lang="en-GB" sz="1800" b="1" u="sng">
                <a:latin typeface="Letter-join No-Lead 40"/>
              </a:rPr>
              <a:t>Year </a:t>
            </a:r>
            <a:r>
              <a:rPr lang="en-GB" b="1" u="sng">
                <a:latin typeface="Letter-join No-Lead 40"/>
              </a:rPr>
              <a:t>4 </a:t>
            </a:r>
            <a:r>
              <a:rPr lang="en-GB" sz="1800" b="1" u="sng">
                <a:latin typeface="Letter-join No-Lead 40"/>
              </a:rPr>
              <a:t>and </a:t>
            </a:r>
            <a:r>
              <a:rPr lang="en-GB" b="1" u="sng">
                <a:latin typeface="Letter-join No-Lead 40"/>
              </a:rPr>
              <a:t>5</a:t>
            </a:r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7F4A265-3134-B6E3-D8C5-A4E0C74151F3}"/>
              </a:ext>
            </a:extLst>
          </p:cNvPr>
          <p:cNvSpPr txBox="1"/>
          <p:nvPr/>
        </p:nvSpPr>
        <p:spPr>
          <a:xfrm>
            <a:off x="7349398" y="5750317"/>
            <a:ext cx="315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Letter-join Plus 40" panose="02000505000000020003" pitchFamily="50" charset="0"/>
              </a:rPr>
              <a:t>Timeline of artistic periods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4CC3C8-E597-216A-6577-8E07A8DAD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360" y="2849736"/>
            <a:ext cx="1218718" cy="1145803"/>
          </a:xfrm>
          <a:prstGeom prst="rect">
            <a:avLst/>
          </a:prstGeom>
        </p:spPr>
      </p:pic>
      <p:sp>
        <p:nvSpPr>
          <p:cNvPr id="13" name="Text Box 11">
            <a:extLst>
              <a:ext uri="{FF2B5EF4-FFF2-40B4-BE49-F238E27FC236}">
                <a16:creationId xmlns:a16="http://schemas.microsoft.com/office/drawing/2014/main" id="{A3D9ED9B-99A7-4C61-135C-E5925E595F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760" y="5148078"/>
            <a:ext cx="3541922" cy="8857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b="1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Takashi Mua kami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Hew as born in 1962 in Japan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is influenced by Japanense culture and art. 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F4B4318-4B4F-387E-8BD9-BDDEA4169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73" y="1672046"/>
            <a:ext cx="859913" cy="11480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CEDC428-EFFB-20B1-6A7B-9A3B664370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7358" y="1672045"/>
            <a:ext cx="1205187" cy="120518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9D65B79-2140-456E-5D51-10C0CBB418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437" y="2820074"/>
            <a:ext cx="877175" cy="114784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7FD1A23-E274-CCF3-A17E-44DAACE522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457" y="3967919"/>
            <a:ext cx="870338" cy="112023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77C71AF-C677-5AFE-C6B1-236ABE6EBEA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838" r="24823"/>
          <a:stretch>
            <a:fillRect/>
          </a:stretch>
        </p:blipFill>
        <p:spPr>
          <a:xfrm>
            <a:off x="85706" y="5062938"/>
            <a:ext cx="903392" cy="100856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C88E59C-335A-95CA-F58C-C120919118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2928" y="5143664"/>
            <a:ext cx="1204074" cy="89459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66CAA3D-58EF-FA39-47E9-320FB59C6D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34493" y="3986797"/>
            <a:ext cx="1198051" cy="125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92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1">
            <a:extLst>
              <a:ext uri="{FF2B5EF4-FFF2-40B4-BE49-F238E27FC236}">
                <a16:creationId xmlns:a16="http://schemas.microsoft.com/office/drawing/2014/main" id="{A46414AB-BA8A-E236-5B52-A88213E87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31" y="3581491"/>
            <a:ext cx="111442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3">
            <a:extLst>
              <a:ext uri="{FF2B5EF4-FFF2-40B4-BE49-F238E27FC236}">
                <a16:creationId xmlns:a16="http://schemas.microsoft.com/office/drawing/2014/main" id="{7A68288B-21E1-D7FF-B540-70228F31D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31" y="2419985"/>
            <a:ext cx="1082675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2">
            <a:extLst>
              <a:ext uri="{FF2B5EF4-FFF2-40B4-BE49-F238E27FC236}">
                <a16:creationId xmlns:a16="http://schemas.microsoft.com/office/drawing/2014/main" id="{7C8C0923-233E-AA6C-8D4A-FFE7DB690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50" y="1388877"/>
            <a:ext cx="1035050" cy="105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4">
            <a:extLst>
              <a:ext uri="{FF2B5EF4-FFF2-40B4-BE49-F238E27FC236}">
                <a16:creationId xmlns:a16="http://schemas.microsoft.com/office/drawing/2014/main" id="{2733D720-196C-69CA-E0B8-47C7D4A34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2" y="3575700"/>
            <a:ext cx="1190625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6">
            <a:extLst>
              <a:ext uri="{FF2B5EF4-FFF2-40B4-BE49-F238E27FC236}">
                <a16:creationId xmlns:a16="http://schemas.microsoft.com/office/drawing/2014/main" id="{586EEF64-58D3-E91E-8FBC-080CEDFE5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477" y="2442369"/>
            <a:ext cx="1181100" cy="116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9">
            <a:extLst>
              <a:ext uri="{FF2B5EF4-FFF2-40B4-BE49-F238E27FC236}">
                <a16:creationId xmlns:a16="http://schemas.microsoft.com/office/drawing/2014/main" id="{7D937E3B-279A-BA45-D03F-AE5B62A0B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951" y="1342376"/>
            <a:ext cx="1157288" cy="113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1">
            <a:extLst>
              <a:ext uri="{FF2B5EF4-FFF2-40B4-BE49-F238E27FC236}">
                <a16:creationId xmlns:a16="http://schemas.microsoft.com/office/drawing/2014/main" id="{9D158DDE-C96D-3407-FEB6-4C690E74B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961" y="4712150"/>
            <a:ext cx="1180946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10">
            <a:extLst>
              <a:ext uri="{FF2B5EF4-FFF2-40B4-BE49-F238E27FC236}">
                <a16:creationId xmlns:a16="http://schemas.microsoft.com/office/drawing/2014/main" id="{B968B34E-2682-7BE3-8387-243873F33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83" y="4881630"/>
            <a:ext cx="922337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6">
            <a:extLst>
              <a:ext uri="{FF2B5EF4-FFF2-40B4-BE49-F238E27FC236}">
                <a16:creationId xmlns:a16="http://schemas.microsoft.com/office/drawing/2014/main" id="{6FC9D814-82E4-95C5-E66D-16E59A01E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793" y="972707"/>
            <a:ext cx="5720446" cy="3524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Values: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Perseverance and Aspiration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BEAF0D64-D88F-4E3B-EF17-897E3063A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36" y="3648049"/>
            <a:ext cx="3262542" cy="97871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1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Romero Britto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a Brazilian artist born in 1963. 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Romero Britto was influenced by cubism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E6B7D13D-A07B-D82C-2A2C-F4E1BB9E97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36" y="2464254"/>
            <a:ext cx="3278415" cy="118295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1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Beatriz </a:t>
            </a:r>
            <a:r>
              <a:rPr kumimoji="0" lang="en-US" altLang="en-US" sz="1400" b="1" i="1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Mihazes</a:t>
            </a:r>
            <a:r>
              <a:rPr kumimoji="0" lang="en-US" altLang="en-US" sz="1400" b="1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a Brazilian artist born in 1960. 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was influenced by Kandinsky.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wants people to see the diversity in her work.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id="{1E9A36F1-1503-2F41-2C5E-FCE5D2BF6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875" y="1332297"/>
            <a:ext cx="3266508" cy="112014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1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Gaudi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a Spanish architect who designed the Roman Catholic church, Sagrada Familia.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was born in 1850 and died in 1926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8">
            <a:extLst>
              <a:ext uri="{FF2B5EF4-FFF2-40B4-BE49-F238E27FC236}">
                <a16:creationId xmlns:a16="http://schemas.microsoft.com/office/drawing/2014/main" id="{FC7FF306-2BF2-021F-7F4A-0F2063FFE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1613" y="29622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5" name="Rectangle 20">
            <a:extLst>
              <a:ext uri="{FF2B5EF4-FFF2-40B4-BE49-F238E27FC236}">
                <a16:creationId xmlns:a16="http://schemas.microsoft.com/office/drawing/2014/main" id="{EB35E030-BBFF-6B5D-62B8-B0FF8E3A0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16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Rectangle 23">
            <a:extLst>
              <a:ext uri="{FF2B5EF4-FFF2-40B4-BE49-F238E27FC236}">
                <a16:creationId xmlns:a16="http://schemas.microsoft.com/office/drawing/2014/main" id="{6CBC922C-E581-DD4D-FCD9-865836F67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345A39FB-D1E0-2E4A-66C1-3991CE98E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" name="Rectangle 29">
            <a:extLst>
              <a:ext uri="{FF2B5EF4-FFF2-40B4-BE49-F238E27FC236}">
                <a16:creationId xmlns:a16="http://schemas.microsoft.com/office/drawing/2014/main" id="{C927D172-E942-15E7-80D6-0C71C3B19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9" name="Rectangle 30">
            <a:extLst>
              <a:ext uri="{FF2B5EF4-FFF2-40B4-BE49-F238E27FC236}">
                <a16:creationId xmlns:a16="http://schemas.microsoft.com/office/drawing/2014/main" id="{D0080380-D735-B2CA-141D-EE95D51E8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686EA06-DB61-4FAF-8319-65A5A4A3C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341947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Rectangle 32">
            <a:extLst>
              <a:ext uri="{FF2B5EF4-FFF2-40B4-BE49-F238E27FC236}">
                <a16:creationId xmlns:a16="http://schemas.microsoft.com/office/drawing/2014/main" id="{946A8453-5A70-D3A3-2365-31941D126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4159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Rectangle 33">
            <a:extLst>
              <a:ext uri="{FF2B5EF4-FFF2-40B4-BE49-F238E27FC236}">
                <a16:creationId xmlns:a16="http://schemas.microsoft.com/office/drawing/2014/main" id="{852052F1-58EC-8AA5-72A3-06A2B5A8D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4159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" name="Rectangle 34">
            <a:extLst>
              <a:ext uri="{FF2B5EF4-FFF2-40B4-BE49-F238E27FC236}">
                <a16:creationId xmlns:a16="http://schemas.microsoft.com/office/drawing/2014/main" id="{4525D51A-CD4B-CE8D-DDBF-2C84C2F33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3213" y="4159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8FAD6-8401-CDB8-4F8C-8C20F4C3CEC2}"/>
              </a:ext>
            </a:extLst>
          </p:cNvPr>
          <p:cNvSpPr txBox="1">
            <a:spLocks/>
          </p:cNvSpPr>
          <p:nvPr/>
        </p:nvSpPr>
        <p:spPr>
          <a:xfrm>
            <a:off x="0" y="-146713"/>
            <a:ext cx="6254539" cy="1179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u="sng" dirty="0">
                <a:latin typeface="Letter-join Plus 40" panose="02000505000000020003" pitchFamily="50" charset="0"/>
              </a:rPr>
              <a:t>Art Knowledge Organiser</a:t>
            </a:r>
            <a:br>
              <a:rPr lang="en-GB" sz="3200" dirty="0">
                <a:latin typeface="Letter-join Plus 40" panose="02000505000000020003" pitchFamily="50" charset="0"/>
              </a:rPr>
            </a:br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Letter-join Plus 40" panose="02000505000000020003" pitchFamily="50" charset="0"/>
              </a:rPr>
              <a:t>Is better to stand out or fit in? </a:t>
            </a:r>
            <a:endParaRPr lang="en-GB" sz="4000" dirty="0">
              <a:solidFill>
                <a:schemeClr val="accent1">
                  <a:lumMod val="75000"/>
                </a:schemeClr>
              </a:solidFill>
              <a:latin typeface="Letter-join Plus 40" panose="02000505000000020003" pitchFamily="50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259ADA6-E4C8-54F4-0A7F-6C358DFF51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598528"/>
              </p:ext>
            </p:extLst>
          </p:nvPr>
        </p:nvGraphicFramePr>
        <p:xfrm>
          <a:off x="6188649" y="6399"/>
          <a:ext cx="5997434" cy="5901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776">
                  <a:extLst>
                    <a:ext uri="{9D8B030D-6E8A-4147-A177-3AD203B41FA5}">
                      <a16:colId xmlns:a16="http://schemas.microsoft.com/office/drawing/2014/main" val="2722981579"/>
                    </a:ext>
                  </a:extLst>
                </a:gridCol>
                <a:gridCol w="4594658">
                  <a:extLst>
                    <a:ext uri="{9D8B030D-6E8A-4147-A177-3AD203B41FA5}">
                      <a16:colId xmlns:a16="http://schemas.microsoft.com/office/drawing/2014/main" val="4141267618"/>
                    </a:ext>
                  </a:extLst>
                </a:gridCol>
              </a:tblGrid>
              <a:tr h="36806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Letter-join Plus 40" panose="02000505000000020003" pitchFamily="50" charset="0"/>
                        </a:rPr>
                        <a:t>Sticky</a:t>
                      </a:r>
                      <a:r>
                        <a:rPr lang="en-GB" sz="1800" baseline="0" dirty="0">
                          <a:latin typeface="Letter-join Plus 40" panose="02000505000000020003" pitchFamily="50" charset="0"/>
                        </a:rPr>
                        <a:t> Vocabulary</a:t>
                      </a:r>
                      <a:endParaRPr lang="en-GB" sz="18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3584170"/>
                  </a:ext>
                </a:extLst>
              </a:tr>
              <a:tr h="46373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Achievement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thing that has been done successfully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with effort, skill or courage.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680818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Architect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Someone that designs buildings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583345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Group of people who live in the same area, share similar interests, or work together towards a common goal.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099747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Consumerism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Thinking that having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many things is important.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321360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Cubism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style of painting that shows angles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7002102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Diversity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Differences in people or items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256553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Graffiti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Graffiti is writing, drawings, or paintings applied to public surfaces—often walls, often without permission.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031767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Influence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Having an effect on something or someone.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248756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Lithograph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form of printing used by Banksy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14271"/>
                  </a:ext>
                </a:extLst>
              </a:tr>
              <a:tr h="35321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Pattern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design in which lines, shapes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or colours are repeated. The part that is repeated is a motif.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510929"/>
                  </a:ext>
                </a:extLst>
              </a:tr>
              <a:tr h="512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Printing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process of</a:t>
                      </a:r>
                      <a:r>
                        <a:rPr lang="en-GB" sz="1400" baseline="0" dirty="0">
                          <a:latin typeface="Letter-join Plus 40" panose="02000505000000020003" pitchFamily="50" charset="0"/>
                        </a:rPr>
                        <a:t> making images that can be transferred onto other surfaces.</a:t>
                      </a:r>
                      <a:endParaRPr lang="en-GB" sz="1400" dirty="0">
                        <a:latin typeface="Letter-join Plus 40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747802"/>
                  </a:ext>
                </a:extLst>
              </a:tr>
              <a:tr h="30822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Sculpture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piece of artwork that is three-dimensional.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35100"/>
                  </a:ext>
                </a:extLst>
              </a:tr>
              <a:tr h="30126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lus 40" panose="02000505000000020003" pitchFamily="50" charset="0"/>
                        </a:rPr>
                        <a:t>Stencil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lus 40" panose="02000505000000020003" pitchFamily="50" charset="0"/>
                        </a:rPr>
                        <a:t>A thin sheet of card, plastic, or metal with a pattern or letters cut out of it, used to produce a design.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174979"/>
                  </a:ext>
                </a:extLst>
              </a:tr>
            </a:tbl>
          </a:graphicData>
        </a:graphic>
      </p:graphicFrame>
      <p:sp>
        <p:nvSpPr>
          <p:cNvPr id="26" name="Text Box 11">
            <a:extLst>
              <a:ext uri="{FF2B5EF4-FFF2-40B4-BE49-F238E27FC236}">
                <a16:creationId xmlns:a16="http://schemas.microsoft.com/office/drawing/2014/main" id="{DA0574D2-4E47-EC49-E317-F5AFB8D35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2606" y="4626759"/>
            <a:ext cx="3251472" cy="10143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b="1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Banksy</a:t>
            </a: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a graffiti artist who prints his work onto walls. He painted ‘There is always hope’.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No-one knows his real identity.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365AFCD-3AD8-4AB0-81D4-06CDC809602D}"/>
              </a:ext>
            </a:extLst>
          </p:cNvPr>
          <p:cNvCxnSpPr>
            <a:cxnSpLocks/>
          </p:cNvCxnSpPr>
          <p:nvPr/>
        </p:nvCxnSpPr>
        <p:spPr>
          <a:xfrm>
            <a:off x="2038350" y="6153190"/>
            <a:ext cx="9981746" cy="10812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17B7A35E-D0AC-E809-0E87-E46092F23C79}"/>
              </a:ext>
            </a:extLst>
          </p:cNvPr>
          <p:cNvSpPr txBox="1"/>
          <p:nvPr/>
        </p:nvSpPr>
        <p:spPr>
          <a:xfrm>
            <a:off x="10441432" y="6209627"/>
            <a:ext cx="1578664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Contemporary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(1942-present)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3D57ADC-8A0D-F33E-5E53-6485A94AD038}"/>
              </a:ext>
            </a:extLst>
          </p:cNvPr>
          <p:cNvSpPr txBox="1"/>
          <p:nvPr/>
        </p:nvSpPr>
        <p:spPr>
          <a:xfrm>
            <a:off x="8925715" y="6209627"/>
            <a:ext cx="1277786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Modern 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(1900-1945)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015DE2E-E9C5-2CDE-3465-84247052ECD5}"/>
              </a:ext>
            </a:extLst>
          </p:cNvPr>
          <p:cNvSpPr txBox="1"/>
          <p:nvPr/>
        </p:nvSpPr>
        <p:spPr>
          <a:xfrm>
            <a:off x="7167053" y="6257616"/>
            <a:ext cx="1515620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Romanticism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(1780-1900)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27DD443-B558-FF0D-3BE4-09F9759FDC2C}"/>
              </a:ext>
            </a:extLst>
          </p:cNvPr>
          <p:cNvSpPr txBox="1"/>
          <p:nvPr/>
        </p:nvSpPr>
        <p:spPr>
          <a:xfrm>
            <a:off x="5045969" y="6261055"/>
            <a:ext cx="168253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Classical period</a:t>
            </a:r>
          </a:p>
          <a:p>
            <a:r>
              <a:rPr lang="en-GB" sz="1600" dirty="0">
                <a:latin typeface="Letter-join Plus 40" panose="02000505000000020003" pitchFamily="50" charset="0"/>
              </a:rPr>
              <a:t>(1750-1820)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1C802D-1DAC-8FEA-7703-3772DDC7B532}"/>
              </a:ext>
            </a:extLst>
          </p:cNvPr>
          <p:cNvSpPr txBox="1"/>
          <p:nvPr/>
        </p:nvSpPr>
        <p:spPr>
          <a:xfrm>
            <a:off x="3219697" y="6209627"/>
            <a:ext cx="165137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Baroque period  (1602-1750)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ACA6C2A-AECA-2400-0A7F-A26C2F2EFE4E}"/>
              </a:ext>
            </a:extLst>
          </p:cNvPr>
          <p:cNvSpPr txBox="1"/>
          <p:nvPr/>
        </p:nvSpPr>
        <p:spPr>
          <a:xfrm>
            <a:off x="1517665" y="6209070"/>
            <a:ext cx="1651379" cy="5847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-join Plus 40" panose="02000505000000020003" pitchFamily="50" charset="0"/>
              </a:rPr>
              <a:t>Renaissance (1300-1602)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6E8EF9D-D979-76AF-9D64-083853762261}"/>
              </a:ext>
            </a:extLst>
          </p:cNvPr>
          <p:cNvSpPr txBox="1"/>
          <p:nvPr/>
        </p:nvSpPr>
        <p:spPr>
          <a:xfrm>
            <a:off x="34250" y="5807119"/>
            <a:ext cx="15405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latin typeface="Letter-join No-Lead 40"/>
              </a:rPr>
              <a:t>Art –</a:t>
            </a:r>
            <a:r>
              <a:rPr lang="en-GB" sz="1800" b="1" u="sng" dirty="0">
                <a:latin typeface="Letter-join No-Lead 40"/>
              </a:rPr>
              <a:t> </a:t>
            </a:r>
          </a:p>
          <a:p>
            <a:pPr algn="ctr"/>
            <a:r>
              <a:rPr lang="en-GB" b="1" u="sng" dirty="0">
                <a:latin typeface="Letter-join No-Lead 40"/>
              </a:rPr>
              <a:t>Year B</a:t>
            </a:r>
            <a:endParaRPr lang="en-GB" sz="1800" b="1" u="sng" dirty="0">
              <a:latin typeface="Letter-join No-Lead 40"/>
            </a:endParaRPr>
          </a:p>
          <a:p>
            <a:r>
              <a:rPr lang="en-GB" sz="1800" b="1" u="sng" dirty="0">
                <a:latin typeface="Letter-join No-Lead 40"/>
              </a:rPr>
              <a:t>Year </a:t>
            </a:r>
            <a:r>
              <a:rPr lang="en-GB" b="1" u="sng" dirty="0">
                <a:latin typeface="Letter-join No-Lead 40"/>
              </a:rPr>
              <a:t>5</a:t>
            </a:r>
            <a:r>
              <a:rPr lang="en-GB" sz="1800" b="1" u="sng" dirty="0">
                <a:latin typeface="Letter-join No-Lead 40"/>
              </a:rPr>
              <a:t> and 6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15BDBFD-8E5E-61A3-B4CC-9CCA9C9E7562}"/>
              </a:ext>
            </a:extLst>
          </p:cNvPr>
          <p:cNvSpPr txBox="1"/>
          <p:nvPr/>
        </p:nvSpPr>
        <p:spPr>
          <a:xfrm>
            <a:off x="7378593" y="5874265"/>
            <a:ext cx="315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Letter-join Plus 40" panose="02000505000000020003" pitchFamily="50" charset="0"/>
              </a:rPr>
              <a:t>Timeline of artistic periods</a:t>
            </a:r>
          </a:p>
        </p:txBody>
      </p:sp>
    </p:spTree>
    <p:extLst>
      <p:ext uri="{BB962C8B-B14F-4D97-AF65-F5344CB8AC3E}">
        <p14:creationId xmlns:p14="http://schemas.microsoft.com/office/powerpoint/2010/main" val="263024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liverJeffers xmlns="b02db983-f7ff-4330-a533-7a0397c95afd" xsi:nil="true"/>
    <TaxCatchAll xmlns="40bac9f7-ced2-46ad-9de1-441d4086d43b" xsi:nil="true"/>
    <lcf76f155ced4ddcb4097134ff3c332f xmlns="b02db983-f7ff-4330-a533-7a0397c95afd">
      <Terms xmlns="http://schemas.microsoft.com/office/infopath/2007/PartnerControls"/>
    </lcf76f155ced4ddcb4097134ff3c332f>
    <Date xmlns="b02db983-f7ff-4330-a533-7a0397c95afd" xsi:nil="true"/>
    <image xmlns="b02db983-f7ff-4330-a533-7a0397c95af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6BD69E0E61F1489753ED9EED081FE9" ma:contentTypeVersion="26" ma:contentTypeDescription="Create a new document." ma:contentTypeScope="" ma:versionID="022167b909eae1e349d0c802b027aafb">
  <xsd:schema xmlns:xsd="http://www.w3.org/2001/XMLSchema" xmlns:xs="http://www.w3.org/2001/XMLSchema" xmlns:p="http://schemas.microsoft.com/office/2006/metadata/properties" xmlns:ns2="b02db983-f7ff-4330-a533-7a0397c95afd" xmlns:ns3="40bac9f7-ced2-46ad-9de1-441d4086d43b" targetNamespace="http://schemas.microsoft.com/office/2006/metadata/properties" ma:root="true" ma:fieldsID="a3a7b5bc0f2979e3236d8278c4a6049a" ns2:_="" ns3:_="">
    <xsd:import namespace="b02db983-f7ff-4330-a533-7a0397c95afd"/>
    <xsd:import namespace="40bac9f7-ced2-46ad-9de1-441d4086d4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OliverJeffer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image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2db983-f7ff-4330-a533-7a0397c95a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OliverJeffers" ma:index="20" nillable="true" ma:displayName="Oliver Jeffers" ma:description="Earth" ma:format="Dropdown" ma:internalName="OliverJeffers">
      <xsd:simpleType>
        <xsd:restriction base="dms:Text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27652ca4-74ce-465a-9180-e361db2948e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ac9f7-ced2-46ad-9de1-441d4086d43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1493c56-ccaf-4d88-ad16-758cb988bc40}" ma:internalName="TaxCatchAll" ma:showField="CatchAllData" ma:web="40bac9f7-ced2-46ad-9de1-441d4086d4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236DC3-5B63-455C-AEFF-0950079C5C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A867B1-6D2E-4EC8-B7C2-221422E6FE2E}">
  <ds:schemaRefs>
    <ds:schemaRef ds:uri="http://purl.org/dc/elements/1.1/"/>
    <ds:schemaRef ds:uri="http://purl.org/dc/terms/"/>
    <ds:schemaRef ds:uri="http://www.w3.org/XML/1998/namespace"/>
    <ds:schemaRef ds:uri="b02db983-f7ff-4330-a533-7a0397c95afd"/>
    <ds:schemaRef ds:uri="40bac9f7-ced2-46ad-9de1-441d4086d43b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21127EA-EA2D-49D3-97EC-19F65533B2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2db983-f7ff-4330-a533-7a0397c95afd"/>
    <ds:schemaRef ds:uri="40bac9f7-ced2-46ad-9de1-441d4086d4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1261</Words>
  <Application>Microsoft Office PowerPoint</Application>
  <PresentationFormat>Widescreen</PresentationFormat>
  <Paragraphs>226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Letter-join No-Lead 40</vt:lpstr>
      <vt:lpstr>Letter-join Plus 40</vt:lpstr>
      <vt:lpstr>Office Theme</vt:lpstr>
      <vt:lpstr>Art Knowledge Organiser How is there freedom in the arts? </vt:lpstr>
      <vt:lpstr>Art Knowledge Organiser What is the purpose of the arts?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Knowledge Organiser What is the purpose of the arts?</dc:title>
  <dc:creator>Shannon Booth</dc:creator>
  <cp:lastModifiedBy>Isabel Webb</cp:lastModifiedBy>
  <cp:revision>14</cp:revision>
  <dcterms:created xsi:type="dcterms:W3CDTF">2021-07-20T12:18:59Z</dcterms:created>
  <dcterms:modified xsi:type="dcterms:W3CDTF">2026-08-27T13:11:11Z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0x010100F46BD69E0E61F1489753ED9EED081FE9</vt:lpwstr>
  </property>
  <property fmtid="{D5CDD505-2E9C-101B-9397-08002B2CF9AE}" pid="3" name="MediaServiceImageTags">
    <vt:lpwstr/>
  </property>
</Properties>
</file>