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0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7"/>
  </p:notesMasterIdLst>
  <p:handoutMasterIdLst>
    <p:handoutMasterId r:id="rId28"/>
  </p:handoutMasterIdLst>
  <p:sldIdLst>
    <p:sldId id="259" r:id="rId2"/>
    <p:sldId id="277" r:id="rId3"/>
    <p:sldId id="262" r:id="rId4"/>
    <p:sldId id="286" r:id="rId5"/>
    <p:sldId id="263" r:id="rId6"/>
    <p:sldId id="264" r:id="rId7"/>
    <p:sldId id="289" r:id="rId8"/>
    <p:sldId id="266" r:id="rId9"/>
    <p:sldId id="291" r:id="rId10"/>
    <p:sldId id="293" r:id="rId11"/>
    <p:sldId id="304" r:id="rId12"/>
    <p:sldId id="305" r:id="rId13"/>
    <p:sldId id="268" r:id="rId14"/>
    <p:sldId id="279" r:id="rId15"/>
    <p:sldId id="269" r:id="rId16"/>
    <p:sldId id="294" r:id="rId17"/>
    <p:sldId id="280" r:id="rId18"/>
    <p:sldId id="282" r:id="rId19"/>
    <p:sldId id="270" r:id="rId20"/>
    <p:sldId id="285" r:id="rId21"/>
    <p:sldId id="281" r:id="rId22"/>
    <p:sldId id="275" r:id="rId23"/>
    <p:sldId id="301" r:id="rId24"/>
    <p:sldId id="302" r:id="rId25"/>
    <p:sldId id="303" r:id="rId26"/>
  </p:sldIdLst>
  <p:sldSz cx="9144000" cy="6858000" type="screen4x3"/>
  <p:notesSz cx="7102475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 Hornley (Childrens Services)" initials="MH(S" lastIdx="1" clrIdx="0">
    <p:extLst>
      <p:ext uri="{19B8F6BF-5375-455C-9EA6-DF929625EA0E}">
        <p15:presenceInfo xmlns:p15="http://schemas.microsoft.com/office/powerpoint/2012/main" userId="S-1-5-21-1177238915-1409082233-725345543-49123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2711" autoAdjust="0"/>
  </p:normalViewPr>
  <p:slideViewPr>
    <p:cSldViewPr>
      <p:cViewPr varScale="1">
        <p:scale>
          <a:sx n="52" d="100"/>
          <a:sy n="52" d="100"/>
        </p:scale>
        <p:origin x="19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731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1731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r">
              <a:defRPr sz="1200"/>
            </a:lvl1pPr>
          </a:lstStyle>
          <a:p>
            <a:fld id="{2A8D649C-54B8-4D63-ABDE-BC413F21E5E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721106"/>
            <a:ext cx="3077739" cy="511731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3" y="9721106"/>
            <a:ext cx="3077739" cy="511731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r">
              <a:defRPr sz="1200"/>
            </a:lvl1pPr>
          </a:lstStyle>
          <a:p>
            <a:fld id="{8D8342D3-46A2-48D5-BB93-AE7A4EC6B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597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3508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3" y="0"/>
            <a:ext cx="3077739" cy="513508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r">
              <a:defRPr sz="1200"/>
            </a:lvl1pPr>
          </a:lstStyle>
          <a:p>
            <a:fld id="{13DE647F-8D0A-4BE6-8492-75E264259A63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6925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7" tIns="47393" rIns="94787" bIns="4739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925407"/>
            <a:ext cx="5681980" cy="4029879"/>
          </a:xfrm>
          <a:prstGeom prst="rect">
            <a:avLst/>
          </a:prstGeom>
        </p:spPr>
        <p:txBody>
          <a:bodyPr vert="horz" lIns="94787" tIns="47393" rIns="94787" bIns="4739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7739" cy="513507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3" y="9721107"/>
            <a:ext cx="3077739" cy="513507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r">
              <a:defRPr sz="1200"/>
            </a:lvl1pPr>
          </a:lstStyle>
          <a:p>
            <a:fld id="{EA90AA70-C22D-4A08-AF5C-BF06B2010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713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762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816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DC584-101B-4165-8150-45007C7F316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492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36967" indent="-236967">
              <a:buAutoNum type="arabicPeriod"/>
            </a:pPr>
            <a:r>
              <a:rPr lang="en-GB" dirty="0"/>
              <a:t>In fact it helps to stop us feeling bored and lethargic but if our level of anxiety goes too high it can affect our performance on every day tasks. </a:t>
            </a:r>
          </a:p>
          <a:p>
            <a:pPr marL="236967" indent="-236967">
              <a:buAutoNum type="arabicPeriod"/>
            </a:pPr>
            <a:r>
              <a:rPr lang="en-GB" dirty="0"/>
              <a:t>For most of us a comfortable level of stress will enable us to function efficiently – at an optimum level we are likely to be alert and self-assured.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984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DC584-101B-4165-8150-45007C7F316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6545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DC584-101B-4165-8150-45007C7F316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999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00CAA-A0E9-4008-9AE0-785B5277CEC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613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DC584-101B-4165-8150-45007C7F316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7986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00CAA-A0E9-4008-9AE0-785B5277CEC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1417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00CAA-A0E9-4008-9AE0-785B5277CEC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252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17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046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DC584-101B-4165-8150-45007C7F316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056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5674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DC584-101B-4165-8150-45007C7F316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172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47867"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7247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3668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0035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DC584-101B-4165-8150-45007C7F316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9229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7944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87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8091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7143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3178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90AA70-C22D-4A08-AF5C-BF06B20104D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059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0904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74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No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0904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2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22912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8450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8450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944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No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0904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690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2291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34235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34235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171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No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0904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355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3008313" cy="10900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40769"/>
            <a:ext cx="5111750" cy="42484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92895"/>
            <a:ext cx="3008313" cy="309634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627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No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3008313" cy="10900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92896"/>
            <a:ext cx="3008313" cy="363326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527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4221088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052735"/>
            <a:ext cx="5486400" cy="309634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63688" y="4869160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 No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80727"/>
            <a:ext cx="5486400" cy="374684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DD0A-86A4-47D2-B8EA-C0643EBB424A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B889-0AC5-4EB3-A89F-7214C348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65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800080"/>
                </a:solidFill>
              </a:defRPr>
            </a:lvl1pPr>
          </a:lstStyle>
          <a:p>
            <a:fld id="{2963DD0A-86A4-47D2-B8EA-C0643EBB424A}" type="datetimeFigureOut">
              <a:rPr lang="en-GB" smtClean="0"/>
              <a:pPr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800080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00080"/>
                </a:solidFill>
              </a:defRPr>
            </a:lvl1pPr>
          </a:lstStyle>
          <a:p>
            <a:fld id="{112AB889-0AC5-4EB3-A89F-7214C3482B6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ACA2C9-47D3-C956-5048-9E7770A6980E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223512" y="6705600"/>
            <a:ext cx="72548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CONTROLLED</a:t>
            </a:r>
          </a:p>
        </p:txBody>
      </p:sp>
    </p:spTree>
    <p:extLst>
      <p:ext uri="{BB962C8B-B14F-4D97-AF65-F5344CB8AC3E}">
        <p14:creationId xmlns:p14="http://schemas.microsoft.com/office/powerpoint/2010/main" val="3119687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63" r:id="rId2"/>
    <p:sldLayoutId id="2147483655" r:id="rId3"/>
    <p:sldLayoutId id="2147483664" r:id="rId4"/>
    <p:sldLayoutId id="2147483656" r:id="rId5"/>
    <p:sldLayoutId id="2147483665" r:id="rId6"/>
    <p:sldLayoutId id="2147483659" r:id="rId7"/>
    <p:sldLayoutId id="2147483666" r:id="rId8"/>
    <p:sldLayoutId id="2147483660" r:id="rId9"/>
    <p:sldLayoutId id="2147483667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3500" b="1" kern="1200">
          <a:solidFill>
            <a:srgbClr val="80008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rgbClr val="80008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rgbClr val="80008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rgbClr val="80008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80008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80008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gm9CIJ74Oxw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500" dirty="0"/>
              <a:t>Supporting Children with Anxiety</a:t>
            </a: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err="1"/>
              <a:t>Dr.</a:t>
            </a:r>
            <a:r>
              <a:rPr lang="en-GB" dirty="0"/>
              <a:t> Catherine Eaton</a:t>
            </a:r>
          </a:p>
          <a:p>
            <a:pPr marL="0" indent="0" algn="ctr">
              <a:buNone/>
            </a:pPr>
            <a:r>
              <a:rPr lang="en-GB" dirty="0"/>
              <a:t>Derbyshire Educational Psychology Service</a:t>
            </a:r>
          </a:p>
        </p:txBody>
      </p:sp>
    </p:spTree>
    <p:extLst>
      <p:ext uri="{BB962C8B-B14F-4D97-AF65-F5344CB8AC3E}">
        <p14:creationId xmlns:p14="http://schemas.microsoft.com/office/powerpoint/2010/main" val="1761206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25963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 learn about what anxiety is and to deepen our understanding in this area</a:t>
            </a:r>
          </a:p>
          <a:p>
            <a:pPr>
              <a:spcAft>
                <a:spcPts val="1200"/>
              </a:spcAft>
            </a:pPr>
            <a:r>
              <a:rPr lang="en-GB" dirty="0"/>
              <a:t> discuss what anxiety might look like</a:t>
            </a:r>
          </a:p>
          <a:p>
            <a:pPr>
              <a:spcAft>
                <a:spcPts val="1200"/>
              </a:spcAft>
            </a:pPr>
            <a:r>
              <a:rPr lang="en-GB" dirty="0"/>
              <a:t> learn how best to help</a:t>
            </a:r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This afternoon we’re going to </a:t>
            </a:r>
          </a:p>
        </p:txBody>
      </p:sp>
    </p:spTree>
    <p:extLst>
      <p:ext uri="{BB962C8B-B14F-4D97-AF65-F5344CB8AC3E}">
        <p14:creationId xmlns:p14="http://schemas.microsoft.com/office/powerpoint/2010/main" val="4197979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Anxiety?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4680520" cy="3917032"/>
          </a:xfrm>
        </p:spPr>
        <p:txBody>
          <a:bodyPr>
            <a:normAutofit fontScale="77500" lnSpcReduction="20000"/>
          </a:bodyPr>
          <a:lstStyle/>
          <a:p>
            <a:pPr marL="457200" indent="-457200">
              <a:spcAft>
                <a:spcPts val="1000"/>
              </a:spcAft>
            </a:pPr>
            <a:r>
              <a:rPr lang="en-GB" dirty="0">
                <a:cs typeface="Arial" panose="020B0604020202020204" pitchFamily="34" charset="0"/>
              </a:rPr>
              <a:t>A natural biological response within the body that helps us survive</a:t>
            </a:r>
          </a:p>
          <a:p>
            <a:pPr marL="457200" indent="-457200">
              <a:spcAft>
                <a:spcPts val="1000"/>
              </a:spcAft>
            </a:pPr>
            <a:r>
              <a:rPr lang="en-GB" dirty="0">
                <a:cs typeface="Arial" panose="020B0604020202020204" pitchFamily="34" charset="0"/>
              </a:rPr>
              <a:t>Can be helpful in times of stress or danger</a:t>
            </a:r>
          </a:p>
          <a:p>
            <a:pPr marL="457200" indent="-457200">
              <a:spcAft>
                <a:spcPts val="1000"/>
              </a:spcAft>
            </a:pPr>
            <a:r>
              <a:rPr lang="en-GB" dirty="0">
                <a:cs typeface="Arial" panose="020B0604020202020204" pitchFamily="34" charset="0"/>
              </a:rPr>
              <a:t>Helps us perform at our peak</a:t>
            </a:r>
          </a:p>
          <a:p>
            <a:pPr marL="457200" indent="-457200">
              <a:spcAft>
                <a:spcPts val="1000"/>
              </a:spcAft>
            </a:pPr>
            <a:r>
              <a:rPr lang="en-GB" dirty="0">
                <a:cs typeface="Arial" panose="020B0604020202020204" pitchFamily="34" charset="0"/>
              </a:rPr>
              <a:t>But when there is too much anxiety our performance suffers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39674"/>
            <a:ext cx="3816424" cy="3638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24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98976" cy="1143000"/>
          </a:xfrm>
        </p:spPr>
        <p:txBody>
          <a:bodyPr>
            <a:normAutofit/>
          </a:bodyPr>
          <a:lstStyle/>
          <a:p>
            <a:r>
              <a:rPr lang="en-GB" dirty="0"/>
              <a:t>Some Anxiety is Normal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Feeling anxious is a natural part of everyday life. </a:t>
            </a:r>
          </a:p>
          <a:p>
            <a:r>
              <a:rPr lang="en-GB" dirty="0"/>
              <a:t>An absence of stress can cause boredom. </a:t>
            </a:r>
          </a:p>
          <a:p>
            <a:r>
              <a:rPr lang="en-GB" dirty="0"/>
              <a:t>If we have </a:t>
            </a:r>
            <a:r>
              <a:rPr lang="en-GB" i="1" dirty="0"/>
              <a:t>too much </a:t>
            </a:r>
            <a:r>
              <a:rPr lang="en-GB" dirty="0"/>
              <a:t>stress, then we can become upset and have difficulty coping with our daily lives.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7614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338936" cy="1143000"/>
          </a:xfrm>
        </p:spPr>
        <p:txBody>
          <a:bodyPr>
            <a:noAutofit/>
          </a:bodyPr>
          <a:lstStyle/>
          <a:p>
            <a:r>
              <a:rPr lang="en-GB" dirty="0"/>
              <a:t>Understanding Anxiety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586" y="1480348"/>
            <a:ext cx="4387856" cy="35351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7200" y="1480348"/>
            <a:ext cx="40173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000" dirty="0">
                <a:solidFill>
                  <a:srgbClr val="800080"/>
                </a:solidFill>
              </a:rPr>
              <a:t>Three parts to anxiety:</a:t>
            </a:r>
          </a:p>
          <a:p>
            <a:pPr marL="268288" lvl="1" indent="-268288">
              <a:buFont typeface="Arial" panose="020B0604020202020204" pitchFamily="34" charset="0"/>
              <a:buChar char="•"/>
            </a:pPr>
            <a:r>
              <a:rPr lang="en-GB" sz="3000" b="1" dirty="0">
                <a:solidFill>
                  <a:srgbClr val="800080"/>
                </a:solidFill>
              </a:rPr>
              <a:t>Body</a:t>
            </a:r>
            <a:r>
              <a:rPr lang="en-GB" sz="3000" dirty="0">
                <a:solidFill>
                  <a:srgbClr val="800080"/>
                </a:solidFill>
              </a:rPr>
              <a:t> – physical response</a:t>
            </a:r>
          </a:p>
          <a:p>
            <a:pPr marL="268288" lvl="1" indent="-268288">
              <a:buFont typeface="Arial" panose="020B0604020202020204" pitchFamily="34" charset="0"/>
              <a:buChar char="•"/>
            </a:pPr>
            <a:r>
              <a:rPr lang="en-GB" sz="3000" b="1" dirty="0">
                <a:solidFill>
                  <a:srgbClr val="800080"/>
                </a:solidFill>
              </a:rPr>
              <a:t>Thoughts</a:t>
            </a:r>
            <a:r>
              <a:rPr lang="en-GB" sz="3000" dirty="0">
                <a:solidFill>
                  <a:srgbClr val="800080"/>
                </a:solidFill>
              </a:rPr>
              <a:t> – self-talk</a:t>
            </a:r>
          </a:p>
          <a:p>
            <a:pPr marL="268288" lvl="1" indent="-268288">
              <a:buFont typeface="Arial" panose="020B0604020202020204" pitchFamily="34" charset="0"/>
              <a:buChar char="•"/>
            </a:pPr>
            <a:r>
              <a:rPr lang="en-GB" sz="3000" b="1" dirty="0">
                <a:solidFill>
                  <a:srgbClr val="800080"/>
                </a:solidFill>
              </a:rPr>
              <a:t>Actions</a:t>
            </a:r>
            <a:r>
              <a:rPr lang="en-GB" sz="3000" dirty="0">
                <a:solidFill>
                  <a:srgbClr val="800080"/>
                </a:solidFill>
              </a:rPr>
              <a:t> –behaviour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4340" y="5079689"/>
            <a:ext cx="590465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800080"/>
                </a:solidFill>
              </a:rPr>
              <a:t>To help a child or young person with anxiety, all three parts must be addressed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974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Flight – Fright – Freeze</a:t>
            </a:r>
          </a:p>
        </p:txBody>
      </p:sp>
      <p:pic>
        <p:nvPicPr>
          <p:cNvPr id="4" name="gm9CIJ74Oxw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57200" y="1643558"/>
            <a:ext cx="8294689" cy="466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29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Does Anxiety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02832" cy="2710957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Reluctance to attend school</a:t>
            </a:r>
          </a:p>
          <a:p>
            <a:r>
              <a:rPr lang="en-GB" dirty="0"/>
              <a:t> Excessive mood swings</a:t>
            </a:r>
          </a:p>
          <a:p>
            <a:r>
              <a:rPr lang="en-GB" dirty="0"/>
              <a:t>Impaired social relationships</a:t>
            </a:r>
          </a:p>
          <a:p>
            <a:r>
              <a:rPr lang="en-GB" dirty="0"/>
              <a:t>Possibility of self-harm</a:t>
            </a:r>
          </a:p>
          <a:p>
            <a:r>
              <a:rPr lang="en-GB" dirty="0"/>
              <a:t>Withdrawn</a:t>
            </a:r>
          </a:p>
          <a:p>
            <a:r>
              <a:rPr lang="en-GB" b="1" dirty="0"/>
              <a:t>Challenging behaviour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endParaRPr lang="en-GB" b="1" dirty="0"/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5137549" y="1598971"/>
            <a:ext cx="4038600" cy="3792537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/>
              <a:t>Reduced concentration skills</a:t>
            </a:r>
          </a:p>
          <a:p>
            <a:r>
              <a:rPr lang="en-GB" b="1" dirty="0"/>
              <a:t>Increased inactivity and distractibility</a:t>
            </a:r>
          </a:p>
          <a:p>
            <a:r>
              <a:rPr lang="en-GB" dirty="0"/>
              <a:t>Eating disorder</a:t>
            </a:r>
          </a:p>
          <a:p>
            <a:r>
              <a:rPr lang="en-GB" dirty="0"/>
              <a:t>Display physical symptoms such as nausea, palpitations </a:t>
            </a:r>
            <a:r>
              <a:rPr lang="en-GB" dirty="0" err="1"/>
              <a:t>etc</a:t>
            </a:r>
            <a:endParaRPr lang="en-GB" dirty="0"/>
          </a:p>
          <a:p>
            <a:r>
              <a:rPr lang="en-GB" dirty="0"/>
              <a:t>Develop obsessions or phobias</a:t>
            </a:r>
          </a:p>
          <a:p>
            <a:r>
              <a:rPr lang="en-GB" dirty="0"/>
              <a:t>Experience disturbed sleep patterns therefore tired in school</a:t>
            </a:r>
          </a:p>
          <a:p>
            <a:endParaRPr lang="en-GB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93718"/>
            <a:ext cx="2504327" cy="210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7986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do Young People Feel Anxious?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en-GB" dirty="0"/>
              <a:t>Some children have inherited an anxious personality (emotional sensitivity) and are ‘worriers’. </a:t>
            </a:r>
          </a:p>
          <a:p>
            <a:r>
              <a:rPr lang="en-GB" dirty="0"/>
              <a:t>Some have learnt anxious responses from others</a:t>
            </a:r>
          </a:p>
          <a:p>
            <a:r>
              <a:rPr lang="en-GB" dirty="0"/>
              <a:t>Some may be experiencing long or short term stress in their lives</a:t>
            </a:r>
          </a:p>
          <a:p>
            <a:r>
              <a:rPr lang="en-GB" dirty="0"/>
              <a:t>Impact of pandemic and lockdowns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37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Risk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90339" y="1343199"/>
            <a:ext cx="4040188" cy="471338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600" dirty="0"/>
              <a:t>Some young people are more prone to be anxious than others.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There are a number of risk factors which affect a young person’s </a:t>
            </a:r>
            <a:r>
              <a:rPr lang="en-GB" sz="2600" b="1" dirty="0"/>
              <a:t>ability to cope </a:t>
            </a:r>
            <a:r>
              <a:rPr lang="en-GB" sz="2600" dirty="0"/>
              <a:t>with anxiety:</a:t>
            </a:r>
          </a:p>
          <a:p>
            <a:pPr marL="0" indent="0">
              <a:buNone/>
            </a:pPr>
            <a:endParaRPr lang="en-GB" dirty="0"/>
          </a:p>
          <a:p>
            <a:pPr>
              <a:lnSpc>
                <a:spcPct val="120000"/>
              </a:lnSpc>
            </a:pPr>
            <a:r>
              <a:rPr lang="en-GB" sz="2600" dirty="0"/>
              <a:t>Genetic predisposition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Anxiety in the home environment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Learning difficulties and low IQ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Temperament/personality 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Physical illness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Inconsistent or harsh parenting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Abuse of all forms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Experience of trauma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860032" y="1487215"/>
            <a:ext cx="4041775" cy="4569371"/>
          </a:xfrm>
        </p:spPr>
        <p:txBody>
          <a:bodyPr>
            <a:normAutofit/>
          </a:bodyPr>
          <a:lstStyle/>
          <a:p>
            <a:r>
              <a:rPr lang="en-GB" sz="1800" dirty="0"/>
              <a:t>Bereavement, separation and other forms of loss/unresolved loss</a:t>
            </a:r>
          </a:p>
          <a:p>
            <a:r>
              <a:rPr lang="en-GB" sz="1800" dirty="0"/>
              <a:t>Hostile and rejecting relationships</a:t>
            </a:r>
          </a:p>
          <a:p>
            <a:r>
              <a:rPr lang="en-GB" sz="1800" dirty="0"/>
              <a:t>Socio-economic disadvantage</a:t>
            </a:r>
          </a:p>
          <a:p>
            <a:r>
              <a:rPr lang="en-GB" sz="1800" dirty="0"/>
              <a:t>Family difficulties</a:t>
            </a:r>
          </a:p>
          <a:p>
            <a:r>
              <a:rPr lang="en-GB" sz="1800" dirty="0"/>
              <a:t>Drug and alcohol issues in the family</a:t>
            </a:r>
          </a:p>
          <a:p>
            <a:r>
              <a:rPr lang="en-GB" sz="1800" dirty="0"/>
              <a:t>Neurodiversity (e.g., Autism., ADHD)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6515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28800"/>
            <a:ext cx="4040188" cy="383470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Consistent home and family routine</a:t>
            </a:r>
          </a:p>
          <a:p>
            <a:r>
              <a:rPr lang="en-GB" dirty="0"/>
              <a:t>High family support</a:t>
            </a:r>
          </a:p>
          <a:p>
            <a:r>
              <a:rPr lang="en-GB" dirty="0"/>
              <a:t>Experiencing fewer stressors</a:t>
            </a:r>
          </a:p>
          <a:p>
            <a:r>
              <a:rPr lang="en-GB" dirty="0"/>
              <a:t>High self-esteem and feelings of worth</a:t>
            </a:r>
          </a:p>
          <a:p>
            <a:r>
              <a:rPr lang="en-GB" dirty="0"/>
              <a:t>Consistent physical activity</a:t>
            </a:r>
          </a:p>
          <a:p>
            <a:r>
              <a:rPr lang="en-GB" dirty="0"/>
              <a:t>Sufficient social skills</a:t>
            </a:r>
          </a:p>
          <a:p>
            <a:r>
              <a:rPr lang="en-GB" dirty="0"/>
              <a:t>Internal locus of control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03340" y="1628800"/>
            <a:ext cx="4041775" cy="3834703"/>
          </a:xfrm>
        </p:spPr>
        <p:txBody>
          <a:bodyPr>
            <a:normAutofit fontScale="92500" lnSpcReduction="10000"/>
          </a:bodyPr>
          <a:lstStyle/>
          <a:p>
            <a:r>
              <a:rPr lang="en-GB" sz="2200" dirty="0"/>
              <a:t>High socio-economic status</a:t>
            </a:r>
          </a:p>
          <a:p>
            <a:r>
              <a:rPr lang="en-GB" sz="2200" dirty="0"/>
              <a:t>High social support</a:t>
            </a:r>
          </a:p>
          <a:p>
            <a:r>
              <a:rPr lang="en-GB" sz="2200" dirty="0"/>
              <a:t>Secure attachment style</a:t>
            </a:r>
          </a:p>
          <a:p>
            <a:r>
              <a:rPr lang="en-GB" sz="2200" dirty="0"/>
              <a:t>Active coping strategies</a:t>
            </a:r>
          </a:p>
          <a:p>
            <a:r>
              <a:rPr lang="en-GB" sz="2200" dirty="0"/>
              <a:t>Feelings of self-worth</a:t>
            </a:r>
          </a:p>
          <a:p>
            <a:r>
              <a:rPr lang="en-GB" sz="2200" dirty="0"/>
              <a:t>Sense of school belonging 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Protective factors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528" y="4293096"/>
            <a:ext cx="3567397" cy="1910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6861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AE9F0-09EA-4521-9661-95C2ED9A6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Lessons from lockdown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48601-B9EF-4D61-AA15-0073B50370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 children and young people were happier learning at home</a:t>
            </a:r>
          </a:p>
          <a:p>
            <a:r>
              <a:rPr lang="en-GB" dirty="0"/>
              <a:t>Some children and young people thrived in smaller groups in school</a:t>
            </a:r>
          </a:p>
          <a:p>
            <a:r>
              <a:rPr lang="en-GB" dirty="0"/>
              <a:t>Some children and young people felt significant sense of loss and identity crisis at not being in school</a:t>
            </a:r>
          </a:p>
        </p:txBody>
      </p:sp>
    </p:spTree>
    <p:extLst>
      <p:ext uri="{BB962C8B-B14F-4D97-AF65-F5344CB8AC3E}">
        <p14:creationId xmlns:p14="http://schemas.microsoft.com/office/powerpoint/2010/main" val="2314699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192A5-6F5D-449F-90CA-256979AF3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Research findings – (Eaton 2022)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7CCAC2-2161-499C-9AB9-E32D69AE80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Relationships</a:t>
            </a:r>
          </a:p>
          <a:p>
            <a:r>
              <a:rPr lang="en-GB" dirty="0"/>
              <a:t>Opportunities to shine</a:t>
            </a:r>
          </a:p>
          <a:p>
            <a:r>
              <a:rPr lang="en-GB" dirty="0"/>
              <a:t>Positive interactions</a:t>
            </a:r>
          </a:p>
          <a:p>
            <a:r>
              <a:rPr lang="en-GB" dirty="0"/>
              <a:t>Sense of identity</a:t>
            </a:r>
          </a:p>
          <a:p>
            <a:r>
              <a:rPr lang="en-GB" dirty="0"/>
              <a:t>Routine and structure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8037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9512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Wave 1: </a:t>
            </a:r>
            <a:br>
              <a:rPr lang="en-GB" dirty="0"/>
            </a:br>
            <a:r>
              <a:rPr lang="en-GB" dirty="0"/>
              <a:t>For all children and young people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59" y="1447049"/>
            <a:ext cx="8229600" cy="4205063"/>
          </a:xfrm>
        </p:spPr>
        <p:txBody>
          <a:bodyPr>
            <a:noAutofit/>
          </a:bodyPr>
          <a:lstStyle/>
          <a:p>
            <a:r>
              <a:rPr lang="en-GB" sz="2500" dirty="0"/>
              <a:t>Promote emotional literacy skills</a:t>
            </a:r>
          </a:p>
          <a:p>
            <a:pPr lvl="1"/>
            <a:r>
              <a:rPr lang="en-GB" sz="2500" dirty="0"/>
              <a:t>Emotional recognition, emotional vocabulary, awareness of body language/facial expressions</a:t>
            </a:r>
          </a:p>
          <a:p>
            <a:r>
              <a:rPr lang="en-GB" sz="2500" dirty="0"/>
              <a:t>Model helpful thoughts and positive thinking styles</a:t>
            </a:r>
          </a:p>
          <a:p>
            <a:r>
              <a:rPr lang="en-GB" sz="2500" dirty="0"/>
              <a:t>Celebrate strengths and promote positive self-concept</a:t>
            </a:r>
          </a:p>
        </p:txBody>
      </p:sp>
      <p:pic>
        <p:nvPicPr>
          <p:cNvPr id="3076" name="Picture 4" descr="Image result for emotional literac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941169"/>
            <a:ext cx="1999853" cy="185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964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Promoting Resilience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GB" altLang="en-US" sz="2000" dirty="0">
                <a:latin typeface="+mj-lt"/>
                <a:cs typeface="Arial" panose="020B0604020202020204" pitchFamily="34" charset="0"/>
              </a:rPr>
              <a:t>Resilience – translated as ‘bouncing back’.  Typically, someone is resilient when they have endured a difficult event or series of events and have managed to overcome these obstacles. 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Resilience is for ALL – not only for ‘high risk’ vulnerable groups we all need to deal with tricky events at some point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latin typeface="+mj-lt"/>
                <a:cs typeface="Arial" panose="020B0604020202020204" pitchFamily="34" charset="0"/>
              </a:rPr>
              <a:t>An organisation known as ‘Boing </a:t>
            </a:r>
            <a:r>
              <a:rPr lang="en-GB" sz="2000" dirty="0" err="1">
                <a:latin typeface="+mj-lt"/>
                <a:cs typeface="Arial" panose="020B0604020202020204" pitchFamily="34" charset="0"/>
              </a:rPr>
              <a:t>Boing</a:t>
            </a:r>
            <a:r>
              <a:rPr lang="en-GB" sz="2000" dirty="0">
                <a:latin typeface="+mj-lt"/>
                <a:cs typeface="Arial" panose="020B0604020202020204" pitchFamily="34" charset="0"/>
              </a:rPr>
              <a:t>’ </a:t>
            </a:r>
            <a:r>
              <a:rPr lang="en-GB" sz="2000" u="sng" dirty="0">
                <a:latin typeface="+mj-lt"/>
                <a:cs typeface="Arial" panose="020B0604020202020204" pitchFamily="34" charset="0"/>
              </a:rPr>
              <a:t>www.boingboing.org.uk</a:t>
            </a:r>
            <a:r>
              <a:rPr lang="en-GB" sz="2000" dirty="0">
                <a:latin typeface="+mj-lt"/>
                <a:cs typeface="Arial" panose="020B0604020202020204" pitchFamily="34" charset="0"/>
              </a:rPr>
              <a:t> have developed a Resilience Framework which translates the resilience research base into everyday practice and concepts. This is divided into five strands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2000" dirty="0">
                <a:latin typeface="+mj-lt"/>
              </a:rPr>
              <a:t>‘Basics’ ‘Belonging’ ‘Coping’ ‘Core Self’ ‘Learning’</a:t>
            </a:r>
          </a:p>
        </p:txBody>
      </p:sp>
      <p:pic>
        <p:nvPicPr>
          <p:cNvPr id="2050" name="Picture 2" descr="Image result for resilien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25144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064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2696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Wave 2:</a:t>
            </a:r>
            <a:br>
              <a:rPr lang="en-GB" dirty="0"/>
            </a:br>
            <a:r>
              <a:rPr lang="en-GB" dirty="0"/>
              <a:t>Additional Support when difficulties are emerging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251" y="1622709"/>
            <a:ext cx="8229600" cy="3917032"/>
          </a:xfrm>
        </p:spPr>
        <p:txBody>
          <a:bodyPr>
            <a:normAutofit/>
          </a:bodyPr>
          <a:lstStyle/>
          <a:p>
            <a:r>
              <a:rPr lang="en-GB" dirty="0"/>
              <a:t>Relaxation skills </a:t>
            </a:r>
          </a:p>
          <a:p>
            <a:r>
              <a:rPr lang="en-GB" dirty="0"/>
              <a:t>Healthy thinking and self-talk </a:t>
            </a:r>
          </a:p>
          <a:p>
            <a:r>
              <a:rPr lang="en-GB" dirty="0"/>
              <a:t>Calming tools</a:t>
            </a:r>
          </a:p>
          <a:p>
            <a:r>
              <a:rPr lang="en-GB" dirty="0"/>
              <a:t>6 Step Approach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600201"/>
            <a:ext cx="3970784" cy="39395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rgbClr val="80008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rgbClr val="80008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80008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80008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80008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4602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6 Step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9715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endParaRPr lang="en-GB" sz="1050" b="1" dirty="0"/>
          </a:p>
          <a:p>
            <a:pPr marL="0" indent="0" algn="just">
              <a:buNone/>
            </a:pPr>
            <a:r>
              <a:rPr lang="en-GB" b="1" dirty="0"/>
              <a:t>Step 1: </a:t>
            </a:r>
            <a:r>
              <a:rPr lang="en-GB" dirty="0"/>
              <a:t>The C/YP firstly needs to understand what anxiety is; when it is normal and when it is a serious issue</a:t>
            </a:r>
          </a:p>
          <a:p>
            <a:pPr marL="0" indent="0" algn="just">
              <a:buNone/>
            </a:pPr>
            <a:r>
              <a:rPr lang="en-GB" b="1" dirty="0"/>
              <a:t>Step 2: </a:t>
            </a:r>
            <a:r>
              <a:rPr lang="en-GB" dirty="0"/>
              <a:t>The C/YP needs to understand that they are not on their own</a:t>
            </a:r>
          </a:p>
          <a:p>
            <a:pPr marL="0" indent="0" algn="just">
              <a:buNone/>
            </a:pPr>
            <a:r>
              <a:rPr lang="en-GB" b="1" dirty="0"/>
              <a:t>Step 3:</a:t>
            </a:r>
            <a:r>
              <a:rPr lang="en-GB" dirty="0"/>
              <a:t> The C/YP needs to understand more about their own experiences of anxiety</a:t>
            </a:r>
          </a:p>
          <a:p>
            <a:pPr marL="0" indent="0" algn="just">
              <a:buNone/>
            </a:pPr>
            <a:r>
              <a:rPr lang="en-GB" b="1" dirty="0"/>
              <a:t>Step 4: </a:t>
            </a:r>
            <a:r>
              <a:rPr lang="en-GB" dirty="0"/>
              <a:t>The C/YP needs to understand how anxiety occurs</a:t>
            </a:r>
          </a:p>
          <a:p>
            <a:pPr marL="0" indent="0" algn="just">
              <a:buNone/>
            </a:pPr>
            <a:r>
              <a:rPr lang="en-GB" b="1" dirty="0"/>
              <a:t>Step 5: </a:t>
            </a:r>
            <a:r>
              <a:rPr lang="en-GB" dirty="0"/>
              <a:t>The C/YP needs to understand that they are in control of their reactions</a:t>
            </a:r>
          </a:p>
          <a:p>
            <a:pPr marL="0" indent="0" algn="just">
              <a:buNone/>
            </a:pPr>
            <a:r>
              <a:rPr lang="en-GB" b="1" dirty="0"/>
              <a:t>Step 6: </a:t>
            </a:r>
            <a:r>
              <a:rPr lang="en-GB" dirty="0"/>
              <a:t>The C/YP needs to work on the link between thoughts, feelings and behaviours</a:t>
            </a:r>
          </a:p>
        </p:txBody>
      </p:sp>
    </p:spTree>
    <p:extLst>
      <p:ext uri="{BB962C8B-B14F-4D97-AF65-F5344CB8AC3E}">
        <p14:creationId xmlns:p14="http://schemas.microsoft.com/office/powerpoint/2010/main" val="1745222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Relaxation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7638"/>
            <a:ext cx="8229600" cy="4525963"/>
          </a:xfrm>
        </p:spPr>
        <p:txBody>
          <a:bodyPr>
            <a:normAutofit/>
          </a:bodyPr>
          <a:lstStyle/>
          <a:p>
            <a:r>
              <a:rPr lang="en-GB" sz="2500" b="1" dirty="0"/>
              <a:t>Deep breathing – hand exercise</a:t>
            </a:r>
          </a:p>
          <a:p>
            <a:r>
              <a:rPr lang="en-GB" sz="2500" b="1" dirty="0"/>
              <a:t>Relaxation/Mindfulness</a:t>
            </a:r>
          </a:p>
          <a:p>
            <a:r>
              <a:rPr lang="en-GB" sz="2500" b="1" dirty="0"/>
              <a:t>Calming tools – help the young person to build up a repertoire </a:t>
            </a:r>
            <a:r>
              <a:rPr lang="en-GB" sz="2500" dirty="0"/>
              <a:t>(e.g. read a book, listen to music, talk to someone you trust…)</a:t>
            </a:r>
          </a:p>
          <a:p>
            <a:r>
              <a:rPr lang="en-GB" sz="2500" b="1" dirty="0"/>
              <a:t>Sport/Exercise</a:t>
            </a:r>
            <a:endParaRPr lang="en-GB" sz="2500" dirty="0"/>
          </a:p>
          <a:p>
            <a:endParaRPr lang="en-GB" dirty="0"/>
          </a:p>
        </p:txBody>
      </p:sp>
      <p:pic>
        <p:nvPicPr>
          <p:cNvPr id="1026" name="Picture 2" descr="Image result for cb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823" y="3680619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632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8700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Targeted Emotional Literacy Skill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600" dirty="0"/>
              <a:t>Improve emotional recognition and regulation</a:t>
            </a:r>
          </a:p>
          <a:p>
            <a:pPr lvl="1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GB" sz="2600" dirty="0"/>
              <a:t>Talk about the brain, the anxiety response and how the body responds</a:t>
            </a:r>
          </a:p>
          <a:p>
            <a:pPr lvl="1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GB" sz="2600" dirty="0"/>
              <a:t>Talk about what is happening in the body</a:t>
            </a:r>
          </a:p>
          <a:p>
            <a:pPr lvl="1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GB" sz="2600" dirty="0"/>
              <a:t>Emotional self-awareness</a:t>
            </a:r>
          </a:p>
          <a:p>
            <a:pPr lvl="1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GB" sz="2600" dirty="0"/>
              <a:t>Identify triggers</a:t>
            </a:r>
          </a:p>
          <a:p>
            <a:pPr lvl="1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GB" sz="2600" dirty="0"/>
              <a:t>Improve emotional vocabulary </a:t>
            </a:r>
          </a:p>
          <a:p>
            <a:pPr lvl="1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GB" sz="2600" dirty="0"/>
              <a:t>Identify physical sensations</a:t>
            </a:r>
          </a:p>
          <a:p>
            <a:pPr lvl="1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GB" sz="2600" dirty="0"/>
              <a:t>Monitor progress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33945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Wave 3:</a:t>
            </a:r>
            <a:br>
              <a:rPr lang="en-GB" dirty="0"/>
            </a:br>
            <a:r>
              <a:rPr lang="en-GB" dirty="0"/>
              <a:t>Individual Intervention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700808"/>
            <a:ext cx="8075240" cy="3917032"/>
          </a:xfrm>
        </p:spPr>
        <p:txBody>
          <a:bodyPr>
            <a:normAutofit fontScale="85000" lnSpcReduction="10000"/>
          </a:bodyPr>
          <a:lstStyle/>
          <a:p>
            <a:pPr marL="0" lvl="1" indent="0">
              <a:buNone/>
            </a:pPr>
            <a:r>
              <a:rPr lang="en-GB" dirty="0"/>
              <a:t>Within school intervention  </a:t>
            </a:r>
          </a:p>
          <a:p>
            <a:pPr marL="457200" lvl="1" indent="-457200"/>
            <a:r>
              <a:rPr lang="en-GB" dirty="0"/>
              <a:t>Develop a trusting relationship </a:t>
            </a:r>
          </a:p>
          <a:p>
            <a:pPr marL="457200" lvl="1" indent="-457200"/>
            <a:r>
              <a:rPr lang="en-GB" dirty="0"/>
              <a:t>Relationships take time</a:t>
            </a:r>
          </a:p>
          <a:p>
            <a:pPr marL="457200" lvl="1" indent="-457200"/>
            <a:r>
              <a:rPr lang="en-GB" dirty="0"/>
              <a:t>Build rapport through positive experiences and engaging activities</a:t>
            </a:r>
          </a:p>
          <a:p>
            <a:pPr marL="457200" lvl="1" indent="-457200"/>
            <a:r>
              <a:rPr lang="en-GB" dirty="0"/>
              <a:t>Focus on individual’s personal experience of anxiety (i.e. triggers, physical response, thoughts and beliefs, develop personal thinking and coping strategies)</a:t>
            </a:r>
          </a:p>
          <a:p>
            <a:pPr marL="0" lvl="1" indent="0">
              <a:buNone/>
            </a:pPr>
            <a:endParaRPr lang="en-GB" dirty="0"/>
          </a:p>
          <a:p>
            <a:pPr marL="0" lvl="1" indent="0">
              <a:buNone/>
            </a:pPr>
            <a:r>
              <a:rPr lang="en-GB" dirty="0"/>
              <a:t>Referral to specialist services</a:t>
            </a:r>
          </a:p>
        </p:txBody>
      </p:sp>
    </p:spTree>
    <p:extLst>
      <p:ext uri="{BB962C8B-B14F-4D97-AF65-F5344CB8AC3E}">
        <p14:creationId xmlns:p14="http://schemas.microsoft.com/office/powerpoint/2010/main" val="21657248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Direct Intervention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n-GB" sz="2800" dirty="0"/>
              <a:t>Cognitive Behaviour Therapy approaches are shown within systematic reviews and randomized clinical trials (RCTs) to be effective to support anxiety </a:t>
            </a:r>
          </a:p>
          <a:p>
            <a:r>
              <a:rPr lang="en-GB" sz="2800" dirty="0"/>
              <a:t>For example – Lang et al. (2010) found that CBT is effective for treating anxiety in individuals with high functioning ASD.</a:t>
            </a:r>
          </a:p>
        </p:txBody>
      </p:sp>
      <p:pic>
        <p:nvPicPr>
          <p:cNvPr id="5122" name="Picture 2" descr="Image result for CB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2597274" cy="237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991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0688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Helpful vs         Unhelpful Thoughts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/>
              <a:t>Identify thoughts that lead to worry/fear</a:t>
            </a:r>
          </a:p>
          <a:p>
            <a:pPr algn="ctr"/>
            <a:r>
              <a:rPr lang="en-GB" dirty="0"/>
              <a:t>Recognising anxious thoughts allows them to be challenged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Identify physical response to these thoughts</a:t>
            </a:r>
          </a:p>
          <a:p>
            <a:pPr algn="ctr"/>
            <a:r>
              <a:rPr lang="en-GB" dirty="0"/>
              <a:t>Recognising the physical response allows for intervention at the earliest possible time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Identify how behaviour changes in response</a:t>
            </a:r>
          </a:p>
          <a:p>
            <a:pPr algn="ctr"/>
            <a:r>
              <a:rPr lang="en-GB" dirty="0"/>
              <a:t>Recognising how behaviour changes allows for it to be tracked and monitored for change</a:t>
            </a: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67074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42792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How to Respond </a:t>
            </a:r>
            <a:br>
              <a:rPr lang="en-GB" dirty="0"/>
            </a:br>
            <a:r>
              <a:rPr lang="en-GB" dirty="0"/>
              <a:t>to Panic?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069160"/>
          </a:xfrm>
        </p:spPr>
        <p:txBody>
          <a:bodyPr>
            <a:normAutofit fontScale="70000" lnSpcReduction="20000"/>
          </a:bodyPr>
          <a:lstStyle/>
          <a:p>
            <a:pPr>
              <a:spcAft>
                <a:spcPts val="600"/>
              </a:spcAft>
            </a:pPr>
            <a:r>
              <a:rPr lang="en-GB" dirty="0"/>
              <a:t>Remain calm</a:t>
            </a:r>
          </a:p>
          <a:p>
            <a:pPr>
              <a:spcAft>
                <a:spcPts val="600"/>
              </a:spcAft>
            </a:pPr>
            <a:r>
              <a:rPr lang="en-GB" dirty="0"/>
              <a:t>Allow the young person to access a quiet place when possible</a:t>
            </a:r>
          </a:p>
          <a:p>
            <a:pPr>
              <a:spcAft>
                <a:spcPts val="600"/>
              </a:spcAft>
            </a:pPr>
            <a:r>
              <a:rPr lang="en-GB" dirty="0"/>
              <a:t>Speak in short and simple sentences, don’t overload with talk and don’t raise your voice or ask questions</a:t>
            </a:r>
          </a:p>
          <a:p>
            <a:pPr>
              <a:spcAft>
                <a:spcPts val="600"/>
              </a:spcAft>
            </a:pPr>
            <a:r>
              <a:rPr lang="en-GB" dirty="0"/>
              <a:t>Avoid any fast or sudden movements</a:t>
            </a:r>
          </a:p>
          <a:p>
            <a:pPr>
              <a:spcAft>
                <a:spcPts val="600"/>
              </a:spcAft>
            </a:pPr>
            <a:r>
              <a:rPr lang="en-GB" dirty="0"/>
              <a:t>Don’t face the young person and don’t enter their personal space</a:t>
            </a:r>
          </a:p>
          <a:p>
            <a:pPr>
              <a:spcAft>
                <a:spcPts val="600"/>
              </a:spcAft>
            </a:pPr>
            <a:r>
              <a:rPr lang="en-GB" dirty="0"/>
              <a:t>Guide the person through a simple physical task such as raising both arms overhead or counting to 10 on their fingers</a:t>
            </a:r>
          </a:p>
          <a:p>
            <a:pPr>
              <a:spcAft>
                <a:spcPts val="600"/>
              </a:spcAft>
            </a:pPr>
            <a:r>
              <a:rPr lang="en-GB" dirty="0"/>
              <a:t>Invite the person to breathe slowly with you in order to slow breathing – model slow, deep breaths</a:t>
            </a:r>
          </a:p>
          <a:p>
            <a:pPr>
              <a:spcAft>
                <a:spcPts val="600"/>
              </a:spcAft>
            </a:pPr>
            <a:r>
              <a:rPr lang="en-GB" dirty="0"/>
              <a:t>When possible provide a non-verbal distraction such as a calming app on a tablet (e.g. relax app)</a:t>
            </a:r>
          </a:p>
        </p:txBody>
      </p:sp>
    </p:spTree>
    <p:extLst>
      <p:ext uri="{BB962C8B-B14F-4D97-AF65-F5344CB8AC3E}">
        <p14:creationId xmlns:p14="http://schemas.microsoft.com/office/powerpoint/2010/main" val="41217894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A01AE-894B-41EE-8D47-EB568C828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369F4-5F85-46FE-AE35-6843C8362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Ask open, curious questions </a:t>
            </a:r>
          </a:p>
          <a:p>
            <a:r>
              <a:rPr lang="en-GB" dirty="0"/>
              <a:t>Be empathetic (e.g., ‘that sounds really hard for you’) </a:t>
            </a:r>
          </a:p>
          <a:p>
            <a:r>
              <a:rPr lang="en-GB" dirty="0"/>
              <a:t>Ensure your child feels listened to</a:t>
            </a:r>
          </a:p>
        </p:txBody>
      </p:sp>
    </p:spTree>
    <p:extLst>
      <p:ext uri="{BB962C8B-B14F-4D97-AF65-F5344CB8AC3E}">
        <p14:creationId xmlns:p14="http://schemas.microsoft.com/office/powerpoint/2010/main" val="24170913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1E7FD-0A63-4161-A2B4-5FA37050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6203032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Avoidance isn’t helpful - graded exposure is essential.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55F76F-708A-49CD-B36A-AC170DA44D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Involve the child in creating the plan </a:t>
            </a:r>
          </a:p>
          <a:p>
            <a:r>
              <a:rPr lang="en-GB" dirty="0"/>
              <a:t>Use curious questions before and after each step </a:t>
            </a:r>
          </a:p>
          <a:p>
            <a:r>
              <a:rPr lang="en-GB" dirty="0"/>
              <a:t>Try to make the plan fun and engaging</a:t>
            </a:r>
          </a:p>
          <a:p>
            <a:r>
              <a:rPr lang="en-GB" dirty="0"/>
              <a:t>Be encouraging but your child needs to control the pace</a:t>
            </a:r>
          </a:p>
          <a:p>
            <a:r>
              <a:rPr lang="en-GB" dirty="0"/>
              <a:t>Celebrate success </a:t>
            </a:r>
          </a:p>
        </p:txBody>
      </p:sp>
    </p:spTree>
    <p:extLst>
      <p:ext uri="{BB962C8B-B14F-4D97-AF65-F5344CB8AC3E}">
        <p14:creationId xmlns:p14="http://schemas.microsoft.com/office/powerpoint/2010/main" val="2167461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45541-4554-45AB-85FA-8927D51DA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758FF-9121-421D-8113-CC72387F0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Youngminds.org</a:t>
            </a:r>
          </a:p>
          <a:p>
            <a:r>
              <a:rPr lang="en-GB" dirty="0"/>
              <a:t>Get out of your mind and into your life - </a:t>
            </a:r>
            <a:r>
              <a:rPr lang="en-GB" dirty="0" err="1"/>
              <a:t>Ciarrochi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681429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264C0C4-AEA5-4E78-9A00-E3584A5F99C0}" vid="{1C0AA80B-D188-4825-A9AD-9BC6EA7F933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3B2F73DD33D341BD7D6FD68A8B18FF" ma:contentTypeVersion="14" ma:contentTypeDescription="Create a new document." ma:contentTypeScope="" ma:versionID="4435981b019e488057de3dd0906b7cd6">
  <xsd:schema xmlns:xsd="http://www.w3.org/2001/XMLSchema" xmlns:xs="http://www.w3.org/2001/XMLSchema" xmlns:p="http://schemas.microsoft.com/office/2006/metadata/properties" xmlns:ns2="0e7419e3-6ed0-4c05-95bc-2de035f6e4fb" xmlns:ns3="f9259c88-915c-4055-8540-8c9cd0353762" targetNamespace="http://schemas.microsoft.com/office/2006/metadata/properties" ma:root="true" ma:fieldsID="c0313d67285613075869b53ebd991bd8" ns2:_="" ns3:_="">
    <xsd:import namespace="0e7419e3-6ed0-4c05-95bc-2de035f6e4fb"/>
    <xsd:import namespace="f9259c88-915c-4055-8540-8c9cd035376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7419e3-6ed0-4c05-95bc-2de035f6e4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27652ca4-74ce-465a-9180-e361db2948e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259c88-915c-4055-8540-8c9cd035376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b3c4e201-7399-41ab-b232-ea9a8ad3c7a8}" ma:internalName="TaxCatchAll" ma:showField="CatchAllData" ma:web="f9259c88-915c-4055-8540-8c9cd035376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116EA34-EA90-4BB2-82DA-5486261DD788}"/>
</file>

<file path=customXml/itemProps2.xml><?xml version="1.0" encoding="utf-8"?>
<ds:datastoreItem xmlns:ds="http://schemas.openxmlformats.org/officeDocument/2006/customXml" ds:itemID="{BCAFBF25-BF75-43E2-A413-433A3F9264B3}"/>
</file>

<file path=docProps/app.xml><?xml version="1.0" encoding="utf-8"?>
<Properties xmlns="http://schemas.openxmlformats.org/officeDocument/2006/extended-properties" xmlns:vt="http://schemas.openxmlformats.org/officeDocument/2006/docPropsVTypes">
  <Template>DCC Theme - Purple on White</Template>
  <TotalTime>865</TotalTime>
  <Words>1298</Words>
  <Application>Microsoft Office PowerPoint</Application>
  <PresentationFormat>On-screen Show (4:3)</PresentationFormat>
  <Paragraphs>199</Paragraphs>
  <Slides>25</Slides>
  <Notes>25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Courier New</vt:lpstr>
      <vt:lpstr>Custom Design</vt:lpstr>
      <vt:lpstr>PowerPoint Presentation</vt:lpstr>
      <vt:lpstr>This afternoon we’re going to </vt:lpstr>
      <vt:lpstr>What is Anxiety?</vt:lpstr>
      <vt:lpstr>Some Anxiety is Normal</vt:lpstr>
      <vt:lpstr>Understanding Anxiety</vt:lpstr>
      <vt:lpstr>Flight – Fright – Freeze</vt:lpstr>
      <vt:lpstr>What Does Anxiety Look Like?</vt:lpstr>
      <vt:lpstr>Why do Young People Feel Anxious?</vt:lpstr>
      <vt:lpstr>Risk Factors</vt:lpstr>
      <vt:lpstr>Protective factors</vt:lpstr>
      <vt:lpstr>Lessons from lockdown</vt:lpstr>
      <vt:lpstr>Research findings – (Eaton 2022)</vt:lpstr>
      <vt:lpstr>Wave 1:  For all children and young people</vt:lpstr>
      <vt:lpstr>Promoting Resilience</vt:lpstr>
      <vt:lpstr>Wave 2: Additional Support when difficulties are emerging</vt:lpstr>
      <vt:lpstr>The 6 Step Approach</vt:lpstr>
      <vt:lpstr>Relaxation Skills</vt:lpstr>
      <vt:lpstr>Targeted Emotional Literacy Skill Development</vt:lpstr>
      <vt:lpstr>Wave 3: Individual Intervention </vt:lpstr>
      <vt:lpstr>Direct Intervention</vt:lpstr>
      <vt:lpstr>Helpful vs         Unhelpful Thoughts</vt:lpstr>
      <vt:lpstr>How to Respond  to Panic?</vt:lpstr>
      <vt:lpstr>First steps</vt:lpstr>
      <vt:lpstr>Avoidance isn’t helpful - graded exposure is essential.</vt:lpstr>
      <vt:lpstr>Resources</vt:lpstr>
    </vt:vector>
  </TitlesOfParts>
  <Company>Derbyshire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Pomerantz (Childrens Services)</dc:creator>
  <cp:lastModifiedBy>Catherine Eaton (Childrens Services)</cp:lastModifiedBy>
  <cp:revision>74</cp:revision>
  <cp:lastPrinted>2024-04-22T07:08:32Z</cp:lastPrinted>
  <dcterms:created xsi:type="dcterms:W3CDTF">2017-09-14T15:42:26Z</dcterms:created>
  <dcterms:modified xsi:type="dcterms:W3CDTF">2024-04-22T07:08:36Z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68904da-5dbb-4716-9521-7a682c6e8720_Enabled">
    <vt:lpwstr>true</vt:lpwstr>
  </property>
  <property fmtid="{D5CDD505-2E9C-101B-9397-08002B2CF9AE}" pid="3" name="MSIP_Label_768904da-5dbb-4716-9521-7a682c6e8720_SetDate">
    <vt:lpwstr>2024-01-09T15:57:15Z</vt:lpwstr>
  </property>
  <property fmtid="{D5CDD505-2E9C-101B-9397-08002B2CF9AE}" pid="4" name="MSIP_Label_768904da-5dbb-4716-9521-7a682c6e8720_Method">
    <vt:lpwstr>Standard</vt:lpwstr>
  </property>
  <property fmtid="{D5CDD505-2E9C-101B-9397-08002B2CF9AE}" pid="5" name="MSIP_Label_768904da-5dbb-4716-9521-7a682c6e8720_Name">
    <vt:lpwstr>DCC Controlled</vt:lpwstr>
  </property>
  <property fmtid="{D5CDD505-2E9C-101B-9397-08002B2CF9AE}" pid="6" name="MSIP_Label_768904da-5dbb-4716-9521-7a682c6e8720_SiteId">
    <vt:lpwstr>429a8eb3-3210-4e1a-aaa2-6ccde0ddabc5</vt:lpwstr>
  </property>
  <property fmtid="{D5CDD505-2E9C-101B-9397-08002B2CF9AE}" pid="7" name="MSIP_Label_768904da-5dbb-4716-9521-7a682c6e8720_ActionId">
    <vt:lpwstr>8a8bc010-17ac-4e3f-b606-58b6f8537714</vt:lpwstr>
  </property>
  <property fmtid="{D5CDD505-2E9C-101B-9397-08002B2CF9AE}" pid="8" name="MSIP_Label_768904da-5dbb-4716-9521-7a682c6e8720_ContentBits">
    <vt:lpwstr>2</vt:lpwstr>
  </property>
  <property fmtid="{D5CDD505-2E9C-101B-9397-08002B2CF9AE}" pid="9" name="ClassificationContentMarkingFooterLocations">
    <vt:lpwstr>Custom Design:9</vt:lpwstr>
  </property>
  <property fmtid="{D5CDD505-2E9C-101B-9397-08002B2CF9AE}" pid="10" name="ClassificationContentMarkingFooterText">
    <vt:lpwstr>CONTROLLED</vt:lpwstr>
  </property>
</Properties>
</file>